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317" r:id="rId3"/>
    <p:sldId id="257" r:id="rId4"/>
    <p:sldId id="258" r:id="rId5"/>
    <p:sldId id="275" r:id="rId6"/>
    <p:sldId id="287" r:id="rId7"/>
    <p:sldId id="273" r:id="rId8"/>
    <p:sldId id="272" r:id="rId9"/>
    <p:sldId id="288" r:id="rId10"/>
    <p:sldId id="276" r:id="rId11"/>
    <p:sldId id="277" r:id="rId12"/>
    <p:sldId id="318" r:id="rId13"/>
    <p:sldId id="289" r:id="rId14"/>
    <p:sldId id="312" r:id="rId15"/>
    <p:sldId id="313" r:id="rId16"/>
    <p:sldId id="314" r:id="rId17"/>
    <p:sldId id="293" r:id="rId18"/>
    <p:sldId id="315" r:id="rId19"/>
    <p:sldId id="295" r:id="rId20"/>
    <p:sldId id="296" r:id="rId21"/>
    <p:sldId id="319" r:id="rId22"/>
    <p:sldId id="297" r:id="rId23"/>
    <p:sldId id="298" r:id="rId24"/>
    <p:sldId id="299" r:id="rId25"/>
    <p:sldId id="337" r:id="rId26"/>
    <p:sldId id="327" r:id="rId27"/>
    <p:sldId id="328" r:id="rId28"/>
    <p:sldId id="329" r:id="rId29"/>
    <p:sldId id="330" r:id="rId30"/>
    <p:sldId id="331" r:id="rId31"/>
    <p:sldId id="332" r:id="rId32"/>
    <p:sldId id="333" r:id="rId33"/>
    <p:sldId id="334" r:id="rId34"/>
    <p:sldId id="336" r:id="rId35"/>
    <p:sldId id="335" r:id="rId36"/>
    <p:sldId id="320" r:id="rId37"/>
    <p:sldId id="300" r:id="rId38"/>
    <p:sldId id="316" r:id="rId39"/>
    <p:sldId id="302" r:id="rId40"/>
    <p:sldId id="303" r:id="rId41"/>
    <p:sldId id="304" r:id="rId42"/>
    <p:sldId id="305" r:id="rId43"/>
    <p:sldId id="306" r:id="rId44"/>
    <p:sldId id="307" r:id="rId45"/>
    <p:sldId id="323" r:id="rId46"/>
    <p:sldId id="309" r:id="rId47"/>
    <p:sldId id="310" r:id="rId48"/>
    <p:sldId id="321" r:id="rId49"/>
    <p:sldId id="322" r:id="rId50"/>
    <p:sldId id="338" r:id="rId51"/>
    <p:sldId id="340" r:id="rId52"/>
    <p:sldId id="341" r:id="rId53"/>
    <p:sldId id="342" r:id="rId54"/>
    <p:sldId id="343" r:id="rId55"/>
    <p:sldId id="346" r:id="rId56"/>
    <p:sldId id="347" r:id="rId57"/>
    <p:sldId id="348" r:id="rId58"/>
    <p:sldId id="349" r:id="rId59"/>
    <p:sldId id="353" r:id="rId60"/>
    <p:sldId id="354" r:id="rId61"/>
    <p:sldId id="356" r:id="rId62"/>
    <p:sldId id="357" r:id="rId63"/>
    <p:sldId id="358" r:id="rId64"/>
    <p:sldId id="359" r:id="rId65"/>
    <p:sldId id="360" r:id="rId66"/>
    <p:sldId id="361" r:id="rId67"/>
    <p:sldId id="362" r:id="rId68"/>
    <p:sldId id="366" r:id="rId69"/>
    <p:sldId id="369" r:id="rId70"/>
    <p:sldId id="370" r:id="rId71"/>
    <p:sldId id="371" r:id="rId72"/>
    <p:sldId id="375" r:id="rId73"/>
    <p:sldId id="376" r:id="rId74"/>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4" d="100"/>
          <a:sy n="104" d="100"/>
        </p:scale>
        <p:origin x="-96" y="-54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7B8A5-BD0C-48DD-95AC-FB3E7FB8F264}" type="datetimeFigureOut">
              <a:rPr kumimoji="1" lang="ja-JP" altLang="en-US" smtClean="0"/>
              <a:t>2018/9/4</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C7ADF2-DC38-4CFC-A749-63348FB34A15}" type="slidenum">
              <a:rPr kumimoji="1" lang="ja-JP" altLang="en-US" smtClean="0"/>
              <a:t>‹#›</a:t>
            </a:fld>
            <a:endParaRPr kumimoji="1" lang="ja-JP" altLang="en-US"/>
          </a:p>
        </p:txBody>
      </p:sp>
    </p:spTree>
    <p:extLst>
      <p:ext uri="{BB962C8B-B14F-4D97-AF65-F5344CB8AC3E}">
        <p14:creationId xmlns:p14="http://schemas.microsoft.com/office/powerpoint/2010/main" val="6766471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7C7ADF2-DC38-4CFC-A749-63348FB34A15}" type="slidenum">
              <a:rPr kumimoji="1" lang="ja-JP" altLang="en-US" smtClean="0"/>
              <a:t>25</a:t>
            </a:fld>
            <a:endParaRPr kumimoji="1" lang="ja-JP" altLang="en-US"/>
          </a:p>
        </p:txBody>
      </p:sp>
    </p:spTree>
    <p:extLst>
      <p:ext uri="{BB962C8B-B14F-4D97-AF65-F5344CB8AC3E}">
        <p14:creationId xmlns:p14="http://schemas.microsoft.com/office/powerpoint/2010/main" val="235047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C7ADF2-DC38-4CFC-A749-63348FB34A15}" type="slidenum">
              <a:rPr kumimoji="1" lang="ja-JP" altLang="en-US" smtClean="0"/>
              <a:pPr/>
              <a:t>26</a:t>
            </a:fld>
            <a:endParaRPr kumimoji="1" lang="ja-JP" altLang="en-US"/>
          </a:p>
        </p:txBody>
      </p:sp>
    </p:spTree>
    <p:extLst>
      <p:ext uri="{BB962C8B-B14F-4D97-AF65-F5344CB8AC3E}">
        <p14:creationId xmlns:p14="http://schemas.microsoft.com/office/powerpoint/2010/main" val="229802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C7ADF2-DC38-4CFC-A749-63348FB34A15}" type="slidenum">
              <a:rPr kumimoji="1" lang="ja-JP" altLang="en-US" smtClean="0"/>
              <a:pPr/>
              <a:t>34</a:t>
            </a:fld>
            <a:endParaRPr kumimoji="1" lang="ja-JP" altLang="en-US"/>
          </a:p>
        </p:txBody>
      </p:sp>
    </p:spTree>
    <p:extLst>
      <p:ext uri="{BB962C8B-B14F-4D97-AF65-F5344CB8AC3E}">
        <p14:creationId xmlns:p14="http://schemas.microsoft.com/office/powerpoint/2010/main" val="3128841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C7ADF2-DC38-4CFC-A749-63348FB34A15}" type="slidenum">
              <a:rPr kumimoji="1" lang="ja-JP" altLang="en-US" smtClean="0"/>
              <a:pPr/>
              <a:t>35</a:t>
            </a:fld>
            <a:endParaRPr kumimoji="1" lang="ja-JP" altLang="en-US"/>
          </a:p>
        </p:txBody>
      </p:sp>
    </p:spTree>
    <p:extLst>
      <p:ext uri="{BB962C8B-B14F-4D97-AF65-F5344CB8AC3E}">
        <p14:creationId xmlns:p14="http://schemas.microsoft.com/office/powerpoint/2010/main" val="312884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DE0867F-EA1C-4A30-A382-53AFEA46146B}" type="slidenum">
              <a:rPr kumimoji="1" lang="ja-JP" altLang="en-US" smtClean="0"/>
              <a:t>37</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298852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2018/9/4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2018/9/4</a:t>
            </a:fld>
            <a:endParaRPr kumimoji="1" lang="ja-JP" altLang="en-US"/>
          </a:p>
        </p:txBody>
      </p:sp>
      <p:sp>
        <p:nvSpPr>
          <p:cNvPr id="5" name="フッター プレースホル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中越</a:t>
            </a:r>
            <a:r>
              <a:rPr kumimoji="1" lang="en-US" altLang="ja-JP" dirty="0" smtClean="0"/>
              <a:t>NST</a:t>
            </a:r>
            <a:r>
              <a:rPr kumimoji="1" lang="ja-JP" altLang="en-US" dirty="0" smtClean="0"/>
              <a:t>サマリーマニュアル</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2018</a:t>
            </a:r>
            <a:r>
              <a:rPr kumimoji="1" lang="ja-JP" altLang="en-US" dirty="0" smtClean="0"/>
              <a:t>年　第一版</a:t>
            </a:r>
            <a:endParaRPr kumimoji="1" lang="en-US" altLang="ja-JP" dirty="0" smtClean="0"/>
          </a:p>
          <a:p>
            <a:r>
              <a:rPr kumimoji="1" lang="ja-JP" altLang="en-US" dirty="0" smtClean="0"/>
              <a:t>中越</a:t>
            </a:r>
            <a:r>
              <a:rPr kumimoji="1" lang="en-US" altLang="ja-JP" dirty="0" smtClean="0"/>
              <a:t>NST</a:t>
            </a:r>
            <a:r>
              <a:rPr kumimoji="1" lang="ja-JP" altLang="en-US" dirty="0" smtClean="0"/>
              <a:t>作成</a:t>
            </a:r>
            <a:endParaRPr kumimoji="1" lang="ja-JP" altLang="en-US" dirty="0"/>
          </a:p>
        </p:txBody>
      </p:sp>
    </p:spTree>
    <p:extLst>
      <p:ext uri="{BB962C8B-B14F-4D97-AF65-F5344CB8AC3E}">
        <p14:creationId xmlns:p14="http://schemas.microsoft.com/office/powerpoint/2010/main" val="3394097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200151"/>
            <a:ext cx="8640960" cy="2379711"/>
          </a:xfrm>
        </p:spPr>
        <p:txBody>
          <a:bodyPr>
            <a:normAutofit fontScale="92500"/>
          </a:bodyPr>
          <a:lstStyle/>
          <a:p>
            <a:r>
              <a:rPr lang="ja-JP" altLang="en-US" dirty="0" smtClean="0"/>
              <a:t>経口に対する「本人」と「家族」の希望を記載．</a:t>
            </a:r>
            <a:endParaRPr lang="en-US" altLang="ja-JP" dirty="0" smtClean="0"/>
          </a:p>
          <a:p>
            <a:r>
              <a:rPr kumimoji="1" lang="ja-JP" altLang="en-US" dirty="0" smtClean="0"/>
              <a:t>「本人」と「家族」での想いに乖離がある時がある．</a:t>
            </a:r>
            <a:endParaRPr kumimoji="1" lang="en-US" altLang="ja-JP" dirty="0" smtClean="0"/>
          </a:p>
          <a:p>
            <a:r>
              <a:rPr lang="ja-JP" altLang="en-US" dirty="0" smtClean="0"/>
              <a:t>実際の「摂食嚥下機能」と「本人・家族」の希望との乖離がある時がある．</a:t>
            </a:r>
            <a:endParaRPr kumimoji="1" lang="ja-JP" altLang="en-US" dirty="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７</a:t>
            </a:r>
            <a:r>
              <a:rPr lang="ja-JP" altLang="en-US" dirty="0" smtClean="0">
                <a:solidFill>
                  <a:schemeClr val="bg1"/>
                </a:solidFill>
              </a:rPr>
              <a:t>　希望</a:t>
            </a:r>
            <a:endParaRPr kumimoji="1" lang="ja-JP" altLang="en-US" dirty="0">
              <a:solidFill>
                <a:schemeClr val="bg1"/>
              </a:solidFill>
            </a:endParaRPr>
          </a:p>
        </p:txBody>
      </p:sp>
      <p:sp>
        <p:nvSpPr>
          <p:cNvPr id="2" name="テキスト ボックス 1"/>
          <p:cNvSpPr txBox="1"/>
          <p:nvPr/>
        </p:nvSpPr>
        <p:spPr>
          <a:xfrm>
            <a:off x="251520" y="3507854"/>
            <a:ext cx="8640960" cy="1569660"/>
          </a:xfrm>
          <a:prstGeom prst="rect">
            <a:avLst/>
          </a:prstGeom>
          <a:noFill/>
        </p:spPr>
        <p:txBody>
          <a:bodyPr wrap="square" rtlCol="0">
            <a:spAutoFit/>
          </a:bodyPr>
          <a:lstStyle/>
          <a:p>
            <a:r>
              <a:rPr lang="ja-JP" altLang="en-US" sz="3200" dirty="0">
                <a:solidFill>
                  <a:srgbClr val="FF0000"/>
                </a:solidFill>
              </a:rPr>
              <a:t> </a:t>
            </a:r>
            <a:r>
              <a:rPr lang="ja-JP" altLang="en-US" sz="3200" dirty="0" smtClean="0">
                <a:solidFill>
                  <a:srgbClr val="FF0000"/>
                </a:solidFill>
              </a:rPr>
              <a:t> 本人や家族の希望を尊重しつつ，摂食嚥下機能に即した経口摂取や食形態の調整，病態の説明が必要になる．</a:t>
            </a:r>
            <a:endParaRPr kumimoji="1" lang="ja-JP" altLang="en-US" sz="3200" dirty="0">
              <a:solidFill>
                <a:srgbClr val="FF0000"/>
              </a:solidFill>
            </a:endParaRPr>
          </a:p>
        </p:txBody>
      </p:sp>
    </p:spTree>
    <p:extLst>
      <p:ext uri="{BB962C8B-B14F-4D97-AF65-F5344CB8AC3E}">
        <p14:creationId xmlns:p14="http://schemas.microsoft.com/office/powerpoint/2010/main" val="3696973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ja-JP" altLang="en-US" dirty="0" smtClean="0"/>
              <a:t>入院前の状態（</a:t>
            </a:r>
            <a:r>
              <a:rPr lang="ja-JP" altLang="en-US" dirty="0" smtClean="0"/>
              <a:t>施設入所・在宅など，</a:t>
            </a:r>
            <a:r>
              <a:rPr lang="en-US" altLang="ja-JP" dirty="0" smtClean="0"/>
              <a:t>ADL</a:t>
            </a:r>
            <a:r>
              <a:rPr lang="ja-JP" altLang="en-US" dirty="0" err="1"/>
              <a:t>，</a:t>
            </a:r>
            <a:r>
              <a:rPr lang="ja-JP" altLang="en-US" dirty="0" smtClean="0"/>
              <a:t>食形態，食事介助方法，食事環境など）を記入．</a:t>
            </a:r>
            <a:endParaRPr lang="en-US" altLang="ja-JP" dirty="0" smtClean="0"/>
          </a:p>
          <a:p>
            <a:r>
              <a:rPr lang="ja-JP" altLang="en-US" dirty="0" smtClean="0"/>
              <a:t>その他，１～７以外で記入した方が良いと思われる情報を記入．</a:t>
            </a:r>
            <a:endParaRPr lang="en-US" altLang="ja-JP" dirty="0" smtClean="0"/>
          </a:p>
          <a:p>
            <a:pPr marL="0" indent="0">
              <a:buNone/>
            </a:pPr>
            <a:endParaRPr lang="en-US" altLang="ja-JP" dirty="0" smtClean="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８</a:t>
            </a:r>
            <a:r>
              <a:rPr lang="ja-JP" altLang="en-US" dirty="0" smtClean="0">
                <a:solidFill>
                  <a:schemeClr val="bg1"/>
                </a:solidFill>
              </a:rPr>
              <a:t>　その他</a:t>
            </a:r>
            <a:endParaRPr kumimoji="1" lang="ja-JP" altLang="en-US" dirty="0">
              <a:solidFill>
                <a:schemeClr val="bg1"/>
              </a:solidFill>
            </a:endParaRPr>
          </a:p>
        </p:txBody>
      </p:sp>
    </p:spTree>
    <p:extLst>
      <p:ext uri="{BB962C8B-B14F-4D97-AF65-F5344CB8AC3E}">
        <p14:creationId xmlns:p14="http://schemas.microsoft.com/office/powerpoint/2010/main" val="3696973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a:solidFill>
                  <a:schemeClr val="bg1"/>
                </a:solidFill>
              </a:rPr>
              <a:t>栄養</a:t>
            </a:r>
            <a:endParaRPr kumimoji="1" lang="ja-JP" altLang="en-US" sz="4400" b="0" dirty="0">
              <a:solidFill>
                <a:schemeClr val="bg1"/>
              </a:solidFill>
            </a:endParaRPr>
          </a:p>
        </p:txBody>
      </p:sp>
    </p:spTree>
    <p:extLst>
      <p:ext uri="{BB962C8B-B14F-4D97-AF65-F5344CB8AC3E}">
        <p14:creationId xmlns:p14="http://schemas.microsoft.com/office/powerpoint/2010/main" val="532706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0" y="0"/>
            <a:ext cx="9144000" cy="771550"/>
          </a:xfrm>
          <a:solidFill>
            <a:schemeClr val="tx2"/>
          </a:solidFill>
        </p:spPr>
        <p:txBody>
          <a:bodyPr>
            <a:normAutofit/>
          </a:bodyPr>
          <a:lstStyle/>
          <a:p>
            <a:r>
              <a:rPr lang="en-US" altLang="ja-JP" dirty="0" smtClean="0">
                <a:solidFill>
                  <a:schemeClr val="bg1"/>
                </a:solidFill>
              </a:rPr>
              <a:t>【</a:t>
            </a:r>
            <a:r>
              <a:rPr lang="ja-JP" altLang="en-US" dirty="0" smtClean="0">
                <a:solidFill>
                  <a:schemeClr val="bg1"/>
                </a:solidFill>
              </a:rPr>
              <a:t>栄養</a:t>
            </a:r>
            <a:r>
              <a:rPr lang="en-US" altLang="ja-JP" dirty="0" smtClean="0">
                <a:solidFill>
                  <a:schemeClr val="bg1"/>
                </a:solidFill>
              </a:rPr>
              <a:t>】</a:t>
            </a:r>
            <a:endParaRPr kumimoji="1" lang="ja-JP" altLang="en-US" dirty="0">
              <a:solidFill>
                <a:schemeClr val="bg1"/>
              </a:solidFill>
            </a:endParaRPr>
          </a:p>
        </p:txBody>
      </p:sp>
      <p:sp>
        <p:nvSpPr>
          <p:cNvPr id="4" name="コンテンツ プレースホルダー 2"/>
          <p:cNvSpPr>
            <a:spLocks noGrp="1"/>
          </p:cNvSpPr>
          <p:nvPr>
            <p:ph idx="1"/>
          </p:nvPr>
        </p:nvSpPr>
        <p:spPr>
          <a:xfrm>
            <a:off x="179512" y="2859783"/>
            <a:ext cx="8793324" cy="2232247"/>
          </a:xfrm>
        </p:spPr>
        <p:txBody>
          <a:bodyPr>
            <a:normAutofit fontScale="77500" lnSpcReduction="20000"/>
          </a:bodyPr>
          <a:lstStyle/>
          <a:p>
            <a:pPr marL="0" indent="0">
              <a:buNone/>
            </a:pPr>
            <a:r>
              <a:rPr kumimoji="1" lang="ja-JP" altLang="en-US" sz="3000" dirty="0" smtClean="0"/>
              <a:t> 主観的・客観的評価をもとに栄養状態を判断する．以下の</a:t>
            </a:r>
            <a:r>
              <a:rPr lang="ja-JP" altLang="en-US" sz="3000" dirty="0" smtClean="0"/>
              <a:t>条件に</a:t>
            </a:r>
            <a:endParaRPr lang="en-US" altLang="ja-JP" sz="3000" dirty="0" smtClean="0"/>
          </a:p>
          <a:p>
            <a:pPr marL="0" indent="0">
              <a:buNone/>
            </a:pPr>
            <a:r>
              <a:rPr lang="ja-JP" altLang="en-US" sz="3000" dirty="0" smtClean="0"/>
              <a:t>当てはまる人は「栄養不良あり」もしくは「栄養不良の可能性あり」と</a:t>
            </a:r>
            <a:endParaRPr lang="en-US" altLang="ja-JP" sz="3000" dirty="0" smtClean="0"/>
          </a:p>
          <a:p>
            <a:pPr marL="0" indent="0">
              <a:buNone/>
            </a:pPr>
            <a:r>
              <a:rPr lang="ja-JP" altLang="en-US" sz="3000" dirty="0" smtClean="0"/>
              <a:t>判断する．</a:t>
            </a:r>
            <a:endParaRPr lang="en-US" altLang="ja-JP" sz="3000" dirty="0" smtClean="0"/>
          </a:p>
          <a:p>
            <a:pPr marL="0" indent="0">
              <a:buNone/>
            </a:pPr>
            <a:r>
              <a:rPr lang="ja-JP" altLang="en-US" sz="3000" dirty="0" smtClean="0"/>
              <a:t>□ 体格が「やせ」の人</a:t>
            </a:r>
            <a:endParaRPr lang="en-US" altLang="ja-JP" sz="3000" dirty="0" smtClean="0"/>
          </a:p>
          <a:p>
            <a:pPr marL="0" indent="0">
              <a:buNone/>
            </a:pPr>
            <a:r>
              <a:rPr lang="ja-JP" altLang="en-US" sz="3000" dirty="0" smtClean="0"/>
              <a:t>□ 褥瘡がある人</a:t>
            </a:r>
            <a:endParaRPr lang="en-US" altLang="ja-JP" sz="3000" dirty="0" smtClean="0"/>
          </a:p>
          <a:p>
            <a:pPr marL="0" indent="0">
              <a:buNone/>
            </a:pPr>
            <a:r>
              <a:rPr lang="ja-JP" altLang="en-US" sz="3000" dirty="0" smtClean="0"/>
              <a:t>□ 食事摂取量が少ない人（十分量でないと思われる人）</a:t>
            </a:r>
            <a:endParaRPr lang="en-US" altLang="ja-JP" sz="3000" dirty="0" smtClean="0"/>
          </a:p>
        </p:txBody>
      </p:sp>
      <p:pic>
        <p:nvPicPr>
          <p:cNvPr id="2050" name="Picture 2" descr="C:\Users\akiko\Desktop\栄養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 y="800870"/>
            <a:ext cx="9110999" cy="198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043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９　栄養管理方法</a:t>
            </a:r>
            <a:endParaRPr kumimoji="1" lang="ja-JP" altLang="en-US" dirty="0">
              <a:solidFill>
                <a:schemeClr val="bg1"/>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727122235"/>
              </p:ext>
            </p:extLst>
          </p:nvPr>
        </p:nvGraphicFramePr>
        <p:xfrm>
          <a:off x="251520" y="915566"/>
          <a:ext cx="8661648" cy="4114800"/>
        </p:xfrm>
        <a:graphic>
          <a:graphicData uri="http://schemas.openxmlformats.org/drawingml/2006/table">
            <a:tbl>
              <a:tblPr bandRow="1">
                <a:tableStyleId>{5C22544A-7EE6-4342-B048-85BDC9FD1C3A}</a:tableStyleId>
              </a:tblPr>
              <a:tblGrid>
                <a:gridCol w="2448272"/>
                <a:gridCol w="621337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 経口のみ</a:t>
                      </a:r>
                      <a:endParaRPr lang="en-US" altLang="ja-JP" sz="2800" dirty="0" smtClean="0"/>
                    </a:p>
                  </a:txBody>
                  <a:tcPr anchor="ctr"/>
                </a:tc>
                <a:tc>
                  <a:txBody>
                    <a:bodyPr/>
                    <a:lstStyle/>
                    <a:p>
                      <a:pPr marL="457200" indent="-457200">
                        <a:buFont typeface="Arial" panose="020B0604020202020204" pitchFamily="34" charset="0"/>
                        <a:buChar char="•"/>
                      </a:pPr>
                      <a:r>
                        <a:rPr kumimoji="1" lang="ja-JP" altLang="en-US" sz="2800" dirty="0" smtClean="0"/>
                        <a:t>静脈栄養（点滴）や経腸栄養を併用していない．</a:t>
                      </a:r>
                    </a:p>
                    <a:p>
                      <a:pPr marL="457200" indent="-457200">
                        <a:buFont typeface="Arial" panose="020B0604020202020204" pitchFamily="34" charset="0"/>
                        <a:buChar char="•"/>
                      </a:pPr>
                      <a:r>
                        <a:rPr kumimoji="1" lang="ja-JP" altLang="en-US" sz="2800" dirty="0" smtClean="0"/>
                        <a:t>栄養補助食品や栄養剤の経口摂取も含む．</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 経口＋代替</a:t>
                      </a:r>
                      <a:endParaRPr lang="en-US" altLang="ja-JP" sz="2800" dirty="0" smtClean="0"/>
                    </a:p>
                  </a:txBody>
                  <a:tcPr anchor="ctr"/>
                </a:tc>
                <a:tc>
                  <a:txBody>
                    <a:bodyPr/>
                    <a:lstStyle/>
                    <a:p>
                      <a:pPr marL="457200" indent="-457200">
                        <a:buFont typeface="Arial" panose="020B0604020202020204" pitchFamily="34" charset="0"/>
                        <a:buChar char="•"/>
                      </a:pPr>
                      <a:r>
                        <a:rPr kumimoji="1" lang="ja-JP" altLang="en-US" sz="2800" dirty="0" smtClean="0"/>
                        <a:t>食事のほかに静脈栄養（点滴）や経腸栄養を併用している．</a:t>
                      </a:r>
                      <a:endParaRPr kumimoji="1" lang="ja-JP" altLang="en-US" sz="2800" dirty="0"/>
                    </a:p>
                  </a:txBody>
                  <a:tcPr/>
                </a:tc>
              </a:tr>
              <a:tr h="370840">
                <a:tc>
                  <a:txBody>
                    <a:bodyPr/>
                    <a:lstStyle/>
                    <a:p>
                      <a:r>
                        <a:rPr kumimoji="1" lang="ja-JP" altLang="en-US" sz="2800" dirty="0" smtClean="0"/>
                        <a:t>□ 経口なし</a:t>
                      </a:r>
                    </a:p>
                  </a:txBody>
                  <a:tcPr anchor="ctr"/>
                </a:tc>
                <a:tc>
                  <a:txBody>
                    <a:bodyPr/>
                    <a:lstStyle/>
                    <a:p>
                      <a:pPr marL="457200" indent="-457200">
                        <a:buFont typeface="Arial" panose="020B0604020202020204" pitchFamily="34" charset="0"/>
                        <a:buChar char="•"/>
                      </a:pPr>
                      <a:r>
                        <a:rPr kumimoji="1" lang="ja-JP" altLang="en-US" sz="2800" dirty="0" smtClean="0"/>
                        <a:t>静脈栄養（点滴）のみ，経腸栄養のみ，静脈栄養（点滴）と経腸栄養を併用している．</a:t>
                      </a:r>
                    </a:p>
                  </a:txBody>
                  <a:tcPr/>
                </a:tc>
              </a:tr>
            </a:tbl>
          </a:graphicData>
        </a:graphic>
      </p:graphicFrame>
    </p:spTree>
    <p:extLst>
      <p:ext uri="{BB962C8B-B14F-4D97-AF65-F5344CB8AC3E}">
        <p14:creationId xmlns:p14="http://schemas.microsoft.com/office/powerpoint/2010/main" val="3845606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９　栄養管理方法　（</a:t>
            </a:r>
            <a:r>
              <a:rPr lang="ja-JP" altLang="en-US" dirty="0" smtClean="0">
                <a:solidFill>
                  <a:schemeClr val="bg1"/>
                </a:solidFill>
              </a:rPr>
              <a:t>□ 経</a:t>
            </a:r>
            <a:r>
              <a:rPr lang="ja-JP" altLang="en-US" dirty="0">
                <a:solidFill>
                  <a:schemeClr val="bg1"/>
                </a:solidFill>
              </a:rPr>
              <a:t>腸栄養）</a:t>
            </a:r>
            <a:endParaRPr kumimoji="1" lang="ja-JP" altLang="en-US" dirty="0">
              <a:solidFill>
                <a:schemeClr val="bg1"/>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603080065"/>
              </p:ext>
            </p:extLst>
          </p:nvPr>
        </p:nvGraphicFramePr>
        <p:xfrm>
          <a:off x="251520" y="915566"/>
          <a:ext cx="8661648" cy="4114800"/>
        </p:xfrm>
        <a:graphic>
          <a:graphicData uri="http://schemas.openxmlformats.org/drawingml/2006/table">
            <a:tbl>
              <a:tblPr bandRow="1">
                <a:tableStyleId>{5C22544A-7EE6-4342-B048-85BDC9FD1C3A}</a:tableStyleId>
              </a:tblPr>
              <a:tblGrid>
                <a:gridCol w="2088232"/>
                <a:gridCol w="657341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 経鼻</a:t>
                      </a:r>
                      <a:endParaRPr lang="en-US" altLang="ja-JP" sz="2800" dirty="0" smtClean="0"/>
                    </a:p>
                  </a:txBody>
                  <a:tcPr anchor="ctr"/>
                </a:tc>
                <a:tc>
                  <a:txBody>
                    <a:bodyPr/>
                    <a:lstStyle/>
                    <a:p>
                      <a:pPr marL="457200" indent="-457200">
                        <a:buFont typeface="Arial" panose="020B0604020202020204" pitchFamily="34" charset="0"/>
                        <a:buChar char="•"/>
                      </a:pPr>
                      <a:r>
                        <a:rPr lang="ja-JP" altLang="en-US" sz="2800" dirty="0" smtClean="0">
                          <a:solidFill>
                            <a:srgbClr val="FF0000"/>
                          </a:solidFill>
                        </a:rPr>
                        <a:t>「鼻」から</a:t>
                      </a:r>
                      <a:r>
                        <a:rPr lang="ja-JP" altLang="en-US" sz="2800" dirty="0" smtClean="0">
                          <a:solidFill>
                            <a:schemeClr val="tx1"/>
                          </a:solidFill>
                        </a:rPr>
                        <a:t>「</a:t>
                      </a:r>
                      <a:r>
                        <a:rPr lang="ja-JP" altLang="en-US" sz="2800" dirty="0" smtClean="0"/>
                        <a:t>胃」または「腸内」へカテーテルが留置され，栄養剤が投与されている．</a:t>
                      </a:r>
                      <a:endParaRPr lang="en-US" altLang="ja-JP" sz="28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 胃瘻</a:t>
                      </a:r>
                      <a:endParaRPr lang="en-US" altLang="ja-JP" sz="2800" dirty="0" smtClean="0"/>
                    </a:p>
                  </a:txBody>
                  <a:tcPr anchor="ctr"/>
                </a:tc>
                <a:tc>
                  <a:txBody>
                    <a:bodyPr/>
                    <a:lstStyle/>
                    <a:p>
                      <a:pPr marL="457200" indent="-457200">
                        <a:buFont typeface="Arial" panose="020B0604020202020204" pitchFamily="34" charset="0"/>
                        <a:buChar char="•"/>
                      </a:pPr>
                      <a:r>
                        <a:rPr lang="ja-JP" altLang="en-US" sz="2800" dirty="0" smtClean="0"/>
                        <a:t>「腹部」から「胃」をつなぐカテーテルが挿入され，栄養剤が投与されている（</a:t>
                      </a:r>
                      <a:r>
                        <a:rPr lang="en-US" altLang="ja-JP" sz="2800" dirty="0" smtClean="0">
                          <a:solidFill>
                            <a:srgbClr val="FF0000"/>
                          </a:solidFill>
                        </a:rPr>
                        <a:t>PEG</a:t>
                      </a:r>
                      <a:r>
                        <a:rPr lang="ja-JP" altLang="en-US" sz="2800" dirty="0" smtClean="0"/>
                        <a:t>）．</a:t>
                      </a:r>
                      <a:endParaRPr lang="en-US" altLang="ja-JP" sz="2800" dirty="0" smtClean="0"/>
                    </a:p>
                  </a:txBody>
                  <a:tcPr/>
                </a:tc>
              </a:tr>
              <a:tr h="370840">
                <a:tc>
                  <a:txBody>
                    <a:bodyPr/>
                    <a:lstStyle/>
                    <a:p>
                      <a:r>
                        <a:rPr lang="ja-JP" altLang="en-US" sz="2800" dirty="0" smtClean="0"/>
                        <a:t>□ 腸瘻</a:t>
                      </a:r>
                      <a:endParaRPr kumimoji="1" lang="ja-JP" altLang="en-US" sz="2800" dirty="0" smtClean="0"/>
                    </a:p>
                  </a:txBody>
                  <a:tcPr anchor="ctr"/>
                </a:tc>
                <a:tc>
                  <a:txBody>
                    <a:bodyPr/>
                    <a:lstStyle/>
                    <a:p>
                      <a:pPr marL="457200" indent="-457200">
                        <a:buFont typeface="Arial" panose="020B0604020202020204" pitchFamily="34" charset="0"/>
                        <a:buChar char="•"/>
                      </a:pPr>
                      <a:r>
                        <a:rPr lang="ja-JP" altLang="en-US" sz="2800" dirty="0" smtClean="0"/>
                        <a:t>「腹部」から「腸」をつなぐカテーテルが挿入され，栄養剤が投与されている（胃を介した</a:t>
                      </a:r>
                      <a:r>
                        <a:rPr lang="en-US" altLang="ja-JP" sz="2800" dirty="0" smtClean="0">
                          <a:solidFill>
                            <a:srgbClr val="FF0000"/>
                          </a:solidFill>
                        </a:rPr>
                        <a:t>PEGJ</a:t>
                      </a:r>
                      <a:r>
                        <a:rPr lang="ja-JP" altLang="en-US" sz="2800" dirty="0" smtClean="0">
                          <a:solidFill>
                            <a:schemeClr val="tx1"/>
                          </a:solidFill>
                        </a:rPr>
                        <a:t>も</a:t>
                      </a:r>
                      <a:r>
                        <a:rPr lang="ja-JP" altLang="en-US" sz="2800" dirty="0" smtClean="0"/>
                        <a:t>含む</a:t>
                      </a:r>
                      <a:r>
                        <a:rPr lang="en-US" altLang="ja-JP" sz="2800" dirty="0" smtClean="0"/>
                        <a:t>)</a:t>
                      </a:r>
                      <a:r>
                        <a:rPr lang="ja-JP" altLang="en-US" sz="2800" dirty="0" err="1" smtClean="0"/>
                        <a:t>．</a:t>
                      </a:r>
                      <a:endParaRPr lang="en-US" altLang="ja-JP" sz="2800" dirty="0" smtClean="0"/>
                    </a:p>
                  </a:txBody>
                  <a:tcPr/>
                </a:tc>
              </a:tr>
            </a:tbl>
          </a:graphicData>
        </a:graphic>
      </p:graphicFrame>
    </p:spTree>
    <p:extLst>
      <p:ext uri="{BB962C8B-B14F-4D97-AF65-F5344CB8AC3E}">
        <p14:creationId xmlns:p14="http://schemas.microsoft.com/office/powerpoint/2010/main" val="143947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９　栄養管理方法　（</a:t>
            </a:r>
            <a:r>
              <a:rPr lang="ja-JP" altLang="en-US" dirty="0" smtClean="0">
                <a:solidFill>
                  <a:schemeClr val="bg1"/>
                </a:solidFill>
              </a:rPr>
              <a:t>□ 経</a:t>
            </a:r>
            <a:r>
              <a:rPr lang="ja-JP" altLang="en-US" dirty="0">
                <a:solidFill>
                  <a:schemeClr val="bg1"/>
                </a:solidFill>
              </a:rPr>
              <a:t>静脈）</a:t>
            </a:r>
            <a:endParaRPr kumimoji="1" lang="ja-JP" altLang="en-US" dirty="0">
              <a:solidFill>
                <a:schemeClr val="bg1"/>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482711981"/>
              </p:ext>
            </p:extLst>
          </p:nvPr>
        </p:nvGraphicFramePr>
        <p:xfrm>
          <a:off x="251520" y="915566"/>
          <a:ext cx="8661648" cy="4023360"/>
        </p:xfrm>
        <a:graphic>
          <a:graphicData uri="http://schemas.openxmlformats.org/drawingml/2006/table">
            <a:tbl>
              <a:tblPr bandRow="1">
                <a:tableStyleId>{5C22544A-7EE6-4342-B048-85BDC9FD1C3A}</a:tableStyleId>
              </a:tblPr>
              <a:tblGrid>
                <a:gridCol w="1440160"/>
                <a:gridCol w="722148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 ＴＰＮ</a:t>
                      </a:r>
                      <a:endParaRPr lang="en-US" altLang="ja-JP" sz="2800" dirty="0" smtClean="0"/>
                    </a:p>
                  </a:txBody>
                  <a:tcPr anchor="ctr"/>
                </a:tc>
                <a:tc>
                  <a:txBody>
                    <a:bodyPr/>
                    <a:lstStyle/>
                    <a:p>
                      <a:pPr marL="457200" indent="-457200">
                        <a:buFont typeface="Arial" panose="020B0604020202020204" pitchFamily="34" charset="0"/>
                        <a:buChar char="•"/>
                      </a:pPr>
                      <a:r>
                        <a:rPr lang="ja-JP" altLang="en-US" sz="2800" u="sng" dirty="0" smtClean="0"/>
                        <a:t>Ｔ</a:t>
                      </a:r>
                      <a:r>
                        <a:rPr lang="ja-JP" altLang="en-US" sz="2800" dirty="0" smtClean="0"/>
                        <a:t>ｏｔａｌ　</a:t>
                      </a:r>
                      <a:r>
                        <a:rPr lang="ja-JP" altLang="en-US" sz="2800" u="sng" dirty="0" smtClean="0"/>
                        <a:t>Ｐ</a:t>
                      </a:r>
                      <a:r>
                        <a:rPr lang="ja-JP" altLang="en-US" sz="2800" dirty="0" smtClean="0"/>
                        <a:t>ａｒｅｔｅｒａｌ　</a:t>
                      </a:r>
                      <a:r>
                        <a:rPr lang="ja-JP" altLang="en-US" sz="2800" u="sng" dirty="0" smtClean="0"/>
                        <a:t>Ｎ</a:t>
                      </a:r>
                      <a:r>
                        <a:rPr lang="ja-JP" altLang="en-US" sz="2800" dirty="0" smtClean="0"/>
                        <a:t>ｕｔｒｉｔｉｏｎ</a:t>
                      </a:r>
                    </a:p>
                    <a:p>
                      <a:pPr marL="457200" indent="-457200">
                        <a:buFont typeface="Arial" panose="020B0604020202020204" pitchFamily="34" charset="0"/>
                        <a:buChar char="•"/>
                      </a:pPr>
                      <a:r>
                        <a:rPr lang="ja-JP" altLang="en-US" sz="2800" dirty="0" smtClean="0"/>
                        <a:t>中心静脈栄養のこと．</a:t>
                      </a:r>
                      <a:endParaRPr lang="en-US" altLang="ja-JP" sz="2800" dirty="0" smtClean="0"/>
                    </a:p>
                    <a:p>
                      <a:pPr marL="457200" indent="-457200">
                        <a:buFont typeface="Arial" panose="020B0604020202020204" pitchFamily="34" charset="0"/>
                        <a:buChar char="•"/>
                      </a:pPr>
                      <a:r>
                        <a:rPr lang="ja-JP" altLang="en-US" sz="2800" dirty="0" smtClean="0">
                          <a:solidFill>
                            <a:srgbClr val="FF0000"/>
                          </a:solidFill>
                        </a:rPr>
                        <a:t>中心静脈カテーテルから点滴投与</a:t>
                      </a:r>
                      <a:r>
                        <a:rPr lang="ja-JP" altLang="en-US" sz="2800" dirty="0" smtClean="0"/>
                        <a:t>を行っている．</a:t>
                      </a:r>
                      <a:endParaRPr lang="en-US" altLang="ja-JP" sz="2800" dirty="0" smtClean="0"/>
                    </a:p>
                    <a:p>
                      <a:pPr marL="0" indent="0">
                        <a:buFont typeface="Arial" panose="020B0604020202020204" pitchFamily="34" charset="0"/>
                        <a:buNone/>
                      </a:pPr>
                      <a:r>
                        <a:rPr lang="en-US" altLang="ja-JP" sz="2800" dirty="0" smtClean="0"/>
                        <a:t>※</a:t>
                      </a:r>
                      <a:r>
                        <a:rPr lang="ja-JP" altLang="en-US" sz="2800" dirty="0" smtClean="0">
                          <a:solidFill>
                            <a:srgbClr val="FF0000"/>
                          </a:solidFill>
                        </a:rPr>
                        <a:t>ＰＩＣＣ</a:t>
                      </a:r>
                      <a:r>
                        <a:rPr lang="ja-JP" altLang="en-US" sz="2800" dirty="0" smtClean="0"/>
                        <a:t>（ピック）もＴＰＮに含む．</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 ＰＰＮ</a:t>
                      </a:r>
                      <a:endParaRPr lang="en-US" altLang="ja-JP" sz="2800" dirty="0" smtClean="0"/>
                    </a:p>
                  </a:txBody>
                  <a:tcPr anchor="ctr"/>
                </a:tc>
                <a:tc>
                  <a:txBody>
                    <a:bodyPr/>
                    <a:lstStyle/>
                    <a:p>
                      <a:pPr marL="457200" indent="-457200">
                        <a:buFont typeface="Arial" panose="020B0604020202020204" pitchFamily="34" charset="0"/>
                        <a:buChar char="•"/>
                      </a:pPr>
                      <a:r>
                        <a:rPr lang="ja-JP" altLang="en-US" sz="2800" u="sng" dirty="0" smtClean="0"/>
                        <a:t>Ｐ</a:t>
                      </a:r>
                      <a:r>
                        <a:rPr lang="ja-JP" altLang="en-US" sz="2800" dirty="0" smtClean="0"/>
                        <a:t>ｅｒｉｐｈｅｒａｌ　</a:t>
                      </a:r>
                      <a:r>
                        <a:rPr lang="ja-JP" altLang="en-US" sz="2800" u="sng" dirty="0" smtClean="0"/>
                        <a:t>Ｐ</a:t>
                      </a:r>
                      <a:r>
                        <a:rPr lang="ja-JP" altLang="en-US" sz="2800" dirty="0" smtClean="0"/>
                        <a:t>ａｒｅｎｔｅｒａｌ　</a:t>
                      </a:r>
                      <a:r>
                        <a:rPr lang="ja-JP" altLang="en-US" sz="2800" u="sng" dirty="0" smtClean="0"/>
                        <a:t>Ｎ</a:t>
                      </a:r>
                      <a:r>
                        <a:rPr lang="ja-JP" altLang="en-US" sz="2800" dirty="0" smtClean="0"/>
                        <a:t>ｕｔｒｉｔｉｏｎ</a:t>
                      </a:r>
                      <a:endParaRPr lang="en-US" altLang="ja-JP" sz="2800" dirty="0" smtClean="0"/>
                    </a:p>
                    <a:p>
                      <a:pPr marL="457200" indent="-457200">
                        <a:buFont typeface="Arial" panose="020B0604020202020204" pitchFamily="34" charset="0"/>
                        <a:buChar char="•"/>
                      </a:pPr>
                      <a:r>
                        <a:rPr lang="ja-JP" altLang="en-US" sz="2800" dirty="0" smtClean="0"/>
                        <a:t>末梢静脈栄養のこと．</a:t>
                      </a:r>
                      <a:endParaRPr lang="en-US" altLang="ja-JP" sz="2800" dirty="0" smtClean="0"/>
                    </a:p>
                    <a:p>
                      <a:pPr marL="457200" indent="-457200">
                        <a:buFont typeface="Arial" panose="020B0604020202020204" pitchFamily="34" charset="0"/>
                        <a:buChar char="•"/>
                      </a:pPr>
                      <a:r>
                        <a:rPr lang="ja-JP" altLang="en-US" sz="2800" dirty="0" smtClean="0"/>
                        <a:t>腕などの</a:t>
                      </a:r>
                      <a:r>
                        <a:rPr lang="ja-JP" altLang="en-US" sz="2800" dirty="0" smtClean="0">
                          <a:solidFill>
                            <a:srgbClr val="FF0000"/>
                          </a:solidFill>
                        </a:rPr>
                        <a:t>末梢静脈から点滴投与</a:t>
                      </a:r>
                      <a:r>
                        <a:rPr lang="ja-JP" altLang="en-US" sz="2800" dirty="0" smtClean="0"/>
                        <a:t>を行っている．</a:t>
                      </a:r>
                      <a:endParaRPr lang="en-US" altLang="ja-JP" sz="2800" dirty="0" smtClean="0"/>
                    </a:p>
                  </a:txBody>
                  <a:tcPr/>
                </a:tc>
              </a:tr>
            </a:tbl>
          </a:graphicData>
        </a:graphic>
      </p:graphicFrame>
    </p:spTree>
    <p:extLst>
      <p:ext uri="{BB962C8B-B14F-4D97-AF65-F5344CB8AC3E}">
        <p14:creationId xmlns:p14="http://schemas.microsoft.com/office/powerpoint/2010/main" val="792759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200151"/>
            <a:ext cx="8640960" cy="3394472"/>
          </a:xfrm>
        </p:spPr>
        <p:txBody>
          <a:bodyPr>
            <a:normAutofit/>
          </a:bodyPr>
          <a:lstStyle/>
          <a:p>
            <a:pPr marL="0" indent="0">
              <a:buNone/>
            </a:pPr>
            <a:r>
              <a:rPr lang="ja-JP" altLang="en-US" dirty="0"/>
              <a:t>「</a:t>
            </a:r>
            <a:r>
              <a:rPr kumimoji="1" lang="ja-JP" altLang="en-US" dirty="0" smtClean="0"/>
              <a:t>糖尿病」や「腎臓病」などにより，制限指示がある場合は「□ 有」にチェックし</a:t>
            </a:r>
            <a:r>
              <a:rPr lang="ja-JP" altLang="en-US" dirty="0"/>
              <a:t>，</a:t>
            </a:r>
            <a:r>
              <a:rPr kumimoji="1" lang="ja-JP" altLang="en-US" u="sng" dirty="0" smtClean="0"/>
              <a:t>指示量を記載</a:t>
            </a:r>
            <a:r>
              <a:rPr lang="ja-JP" altLang="en-US" dirty="0" smtClean="0"/>
              <a:t>する．</a:t>
            </a:r>
            <a:endParaRPr kumimoji="1" lang="en-US" altLang="ja-JP" dirty="0" smtClean="0"/>
          </a:p>
          <a:p>
            <a:pPr marL="0" indent="0">
              <a:buNone/>
            </a:pPr>
            <a:r>
              <a:rPr lang="ja-JP" altLang="en-US" dirty="0" smtClean="0"/>
              <a:t>（例）☑エネルギー（</a:t>
            </a:r>
            <a:r>
              <a:rPr lang="en-US" altLang="ja-JP" dirty="0" smtClean="0"/>
              <a:t>1600</a:t>
            </a:r>
            <a:r>
              <a:rPr lang="ja-JP" altLang="en-US" dirty="0" smtClean="0"/>
              <a:t>）ｋｃａｌ　</a:t>
            </a:r>
            <a:endParaRPr lang="en-US" altLang="ja-JP" dirty="0" smtClean="0"/>
          </a:p>
          <a:p>
            <a:pPr marL="0" indent="0">
              <a:buNone/>
            </a:pPr>
            <a:endParaRPr kumimoji="1" lang="en-US" altLang="ja-JP" dirty="0"/>
          </a:p>
          <a:p>
            <a:pPr marL="0" indent="0">
              <a:buNone/>
            </a:pPr>
            <a:r>
              <a:rPr lang="ja-JP" altLang="en-US" dirty="0" smtClean="0"/>
              <a:t>「栄養補給量」及び「必要栄養量」は可能であれば栄養士に記載を依頼</a:t>
            </a:r>
            <a:r>
              <a:rPr lang="ja-JP" altLang="en-US" dirty="0"/>
              <a:t>．</a:t>
            </a:r>
            <a:endParaRPr kumimoji="1" lang="ja-JP" altLang="en-US" dirty="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１０　栄養量　（制限指示）</a:t>
            </a:r>
            <a:endParaRPr kumimoji="1" lang="ja-JP" altLang="en-US" dirty="0">
              <a:solidFill>
                <a:schemeClr val="bg1"/>
              </a:solidFill>
            </a:endParaRPr>
          </a:p>
        </p:txBody>
      </p:sp>
    </p:spTree>
    <p:extLst>
      <p:ext uri="{BB962C8B-B14F-4D97-AF65-F5344CB8AC3E}">
        <p14:creationId xmlns:p14="http://schemas.microsoft.com/office/powerpoint/2010/main" val="3533789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fontScale="90000"/>
          </a:bodyPr>
          <a:lstStyle/>
          <a:p>
            <a:r>
              <a:rPr lang="ja-JP" altLang="en-US" dirty="0">
                <a:solidFill>
                  <a:schemeClr val="bg1"/>
                </a:solidFill>
              </a:rPr>
              <a:t>１０　栄養量　（栄養補給量・必要栄養量）</a:t>
            </a:r>
            <a:endParaRPr kumimoji="1" lang="ja-JP" altLang="en-US" dirty="0">
              <a:solidFill>
                <a:schemeClr val="bg1"/>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461903793"/>
              </p:ext>
            </p:extLst>
          </p:nvPr>
        </p:nvGraphicFramePr>
        <p:xfrm>
          <a:off x="251520" y="915566"/>
          <a:ext cx="8661648" cy="3169920"/>
        </p:xfrm>
        <a:graphic>
          <a:graphicData uri="http://schemas.openxmlformats.org/drawingml/2006/table">
            <a:tbl>
              <a:tblPr bandRow="1">
                <a:tableStyleId>{5C22544A-7EE6-4342-B048-85BDC9FD1C3A}</a:tableStyleId>
              </a:tblPr>
              <a:tblGrid>
                <a:gridCol w="1440160"/>
                <a:gridCol w="722148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栄養　補給量</a:t>
                      </a:r>
                      <a:endParaRPr lang="en-US" altLang="ja-JP" sz="2800" dirty="0" smtClean="0"/>
                    </a:p>
                  </a:txBody>
                  <a:tcPr anchor="ctr"/>
                </a:tc>
                <a:tc>
                  <a:txBody>
                    <a:bodyPr/>
                    <a:lstStyle/>
                    <a:p>
                      <a:pPr marL="457200" indent="-457200">
                        <a:buFont typeface="Arial" panose="020B0604020202020204" pitchFamily="34" charset="0"/>
                        <a:buChar char="•"/>
                      </a:pPr>
                      <a:r>
                        <a:rPr lang="ja-JP" altLang="en-US" sz="2800" dirty="0" smtClean="0">
                          <a:solidFill>
                            <a:srgbClr val="FF0000"/>
                          </a:solidFill>
                        </a:rPr>
                        <a:t>実際に摂取（投与）されている</a:t>
                      </a:r>
                      <a:r>
                        <a:rPr lang="ja-JP" altLang="en-US" sz="2800" dirty="0" smtClean="0"/>
                        <a:t>栄養量．</a:t>
                      </a:r>
                      <a:endParaRPr lang="en-US" altLang="ja-JP" sz="2800" dirty="0" smtClean="0"/>
                    </a:p>
                    <a:p>
                      <a:pPr marL="457200" indent="-457200">
                        <a:buFont typeface="Arial" panose="020B0604020202020204" pitchFamily="34" charset="0"/>
                        <a:buChar char="•"/>
                      </a:pPr>
                      <a:r>
                        <a:rPr lang="ja-JP" altLang="en-US" sz="2800" dirty="0" smtClean="0"/>
                        <a:t>経口・経腸栄養・経静脈栄養を含む．</a:t>
                      </a:r>
                      <a:endParaRPr lang="en-US" altLang="ja-JP" sz="2800" dirty="0" smtClean="0"/>
                    </a:p>
                    <a:p>
                      <a:pPr marL="457200" indent="-457200">
                        <a:buFont typeface="Arial" panose="020B0604020202020204" pitchFamily="34" charset="0"/>
                        <a:buChar char="•"/>
                      </a:pPr>
                      <a:r>
                        <a:rPr lang="ja-JP" altLang="en-US" sz="2800" dirty="0" smtClean="0"/>
                        <a:t>特に経口摂取の場合，摂取量が不安定であれば（〇〇～〇〇）ｋｃａｌと幅をもたせて記載．</a:t>
                      </a:r>
                      <a:endParaRPr lang="en-US" altLang="ja-JP" sz="28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t>必要　栄養量</a:t>
                      </a:r>
                    </a:p>
                  </a:txBody>
                  <a:tcPr anchor="ctr"/>
                </a:tc>
                <a:tc>
                  <a:txBody>
                    <a:bodyPr/>
                    <a:lstStyle/>
                    <a:p>
                      <a:pPr marL="457200" indent="-457200">
                        <a:buFont typeface="Arial" panose="020B0604020202020204" pitchFamily="34" charset="0"/>
                        <a:buChar char="•"/>
                      </a:pPr>
                      <a:r>
                        <a:rPr kumimoji="1" lang="ja-JP" altLang="en-US" sz="2800" dirty="0" smtClean="0">
                          <a:solidFill>
                            <a:srgbClr val="FF0000"/>
                          </a:solidFill>
                        </a:rPr>
                        <a:t>体格・活動量・病状等から現状で必要と思われる</a:t>
                      </a:r>
                      <a:r>
                        <a:rPr kumimoji="1" lang="ja-JP" altLang="en-US" sz="2800" dirty="0" smtClean="0"/>
                        <a:t>栄養量．</a:t>
                      </a:r>
                      <a:endParaRPr kumimoji="1" lang="en-US" altLang="ja-JP" sz="2800" dirty="0" smtClean="0"/>
                    </a:p>
                    <a:p>
                      <a:pPr marL="457200" indent="-457200">
                        <a:buFont typeface="Arial" panose="020B0604020202020204" pitchFamily="34" charset="0"/>
                        <a:buChar char="•"/>
                      </a:pPr>
                      <a:r>
                        <a:rPr lang="ja-JP" altLang="en-US" sz="2800" u="sng" dirty="0" smtClean="0"/>
                        <a:t>現状での推定値</a:t>
                      </a:r>
                      <a:r>
                        <a:rPr lang="ja-JP" altLang="en-US" sz="2800" dirty="0" smtClean="0"/>
                        <a:t>を記載する．</a:t>
                      </a:r>
                      <a:endParaRPr lang="en-US" altLang="ja-JP" sz="2800" dirty="0" smtClean="0"/>
                    </a:p>
                  </a:txBody>
                  <a:tcPr/>
                </a:tc>
              </a:tr>
            </a:tbl>
          </a:graphicData>
        </a:graphic>
      </p:graphicFrame>
    </p:spTree>
    <p:extLst>
      <p:ext uri="{BB962C8B-B14F-4D97-AF65-F5344CB8AC3E}">
        <p14:creationId xmlns:p14="http://schemas.microsoft.com/office/powerpoint/2010/main" val="24018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7504" y="915566"/>
            <a:ext cx="8928992" cy="720080"/>
          </a:xfrm>
          <a:ln>
            <a:noFill/>
          </a:ln>
        </p:spPr>
        <p:txBody>
          <a:bodyPr anchor="ctr">
            <a:noAutofit/>
          </a:bodyPr>
          <a:lstStyle/>
          <a:p>
            <a:pPr marL="0" indent="0" algn="ctr">
              <a:lnSpc>
                <a:spcPct val="70000"/>
              </a:lnSpc>
              <a:buNone/>
            </a:pPr>
            <a:r>
              <a:rPr lang="en-US" altLang="ja-JP" sz="3400" dirty="0" smtClean="0">
                <a:solidFill>
                  <a:srgbClr val="FF0000"/>
                </a:solidFill>
              </a:rPr>
              <a:t>※</a:t>
            </a:r>
            <a:r>
              <a:rPr lang="ja-JP" altLang="en-US" sz="3400" dirty="0" smtClean="0">
                <a:solidFill>
                  <a:srgbClr val="FF0000"/>
                </a:solidFill>
              </a:rPr>
              <a:t>栄養士が不在の場合など参考にしてください</a:t>
            </a:r>
            <a:endParaRPr lang="en-US" altLang="ja-JP" sz="3400" dirty="0" smtClean="0">
              <a:solidFill>
                <a:srgbClr val="FF0000"/>
              </a:solidFill>
            </a:endParaRPr>
          </a:p>
        </p:txBody>
      </p:sp>
      <p:sp>
        <p:nvSpPr>
          <p:cNvPr id="4" name="タイトル 1"/>
          <p:cNvSpPr>
            <a:spLocks noGrp="1"/>
          </p:cNvSpPr>
          <p:nvPr>
            <p:ph type="title"/>
          </p:nvPr>
        </p:nvSpPr>
        <p:spPr>
          <a:xfrm>
            <a:off x="0" y="0"/>
            <a:ext cx="9144000" cy="771550"/>
          </a:xfrm>
          <a:solidFill>
            <a:schemeClr val="tx2"/>
          </a:solidFill>
        </p:spPr>
        <p:txBody>
          <a:bodyPr>
            <a:normAutofit fontScale="90000"/>
          </a:bodyPr>
          <a:lstStyle/>
          <a:p>
            <a:r>
              <a:rPr lang="ja-JP" altLang="en-US" dirty="0" smtClean="0">
                <a:solidFill>
                  <a:schemeClr val="bg1"/>
                </a:solidFill>
              </a:rPr>
              <a:t>１０　栄養量　（必要栄養量の算出方法）</a:t>
            </a:r>
            <a:endParaRPr kumimoji="1" lang="ja-JP" altLang="en-US" dirty="0">
              <a:solidFill>
                <a:schemeClr val="bg1"/>
              </a:solidFill>
            </a:endParaRPr>
          </a:p>
        </p:txBody>
      </p:sp>
      <p:sp>
        <p:nvSpPr>
          <p:cNvPr id="2" name="テキスト ボックス 1"/>
          <p:cNvSpPr txBox="1"/>
          <p:nvPr/>
        </p:nvSpPr>
        <p:spPr>
          <a:xfrm>
            <a:off x="251520" y="3937868"/>
            <a:ext cx="8640960" cy="1077218"/>
          </a:xfrm>
          <a:prstGeom prst="rect">
            <a:avLst/>
          </a:prstGeom>
          <a:noFill/>
          <a:ln>
            <a:solidFill>
              <a:srgbClr val="002060"/>
            </a:solidFill>
          </a:ln>
        </p:spPr>
        <p:txBody>
          <a:bodyPr wrap="square" rtlCol="0">
            <a:spAutoFit/>
          </a:bodyPr>
          <a:lstStyle/>
          <a:p>
            <a:r>
              <a:rPr kumimoji="1" lang="en-US" altLang="ja-JP" sz="3200" dirty="0" smtClean="0"/>
              <a:t>※</a:t>
            </a:r>
            <a:r>
              <a:rPr kumimoji="1" lang="ja-JP" altLang="en-US" sz="3200" dirty="0" smtClean="0"/>
              <a:t>制限指示がある場合は，その</a:t>
            </a:r>
            <a:r>
              <a:rPr lang="ja-JP" altLang="en-US" sz="3200" dirty="0" smtClean="0"/>
              <a:t>指示量</a:t>
            </a:r>
            <a:r>
              <a:rPr kumimoji="1" lang="ja-JP" altLang="en-US" sz="3200" dirty="0" smtClean="0"/>
              <a:t>を必要量</a:t>
            </a:r>
            <a:endParaRPr kumimoji="1" lang="en-US" altLang="ja-JP" sz="3200" dirty="0" smtClean="0"/>
          </a:p>
          <a:p>
            <a:r>
              <a:rPr lang="ja-JP" altLang="en-US" sz="3200" dirty="0"/>
              <a:t>　</a:t>
            </a:r>
            <a:r>
              <a:rPr lang="ja-JP" altLang="en-US" sz="3200" dirty="0" smtClean="0"/>
              <a:t> </a:t>
            </a:r>
            <a:r>
              <a:rPr kumimoji="1" lang="ja-JP" altLang="en-US" sz="3200" dirty="0" smtClean="0"/>
              <a:t>と</a:t>
            </a:r>
            <a:r>
              <a:rPr lang="ja-JP" altLang="en-US" sz="3200" dirty="0" smtClean="0"/>
              <a:t>して記載</a:t>
            </a:r>
            <a:r>
              <a:rPr lang="ja-JP" altLang="en-US" sz="3200" dirty="0"/>
              <a:t>する</a:t>
            </a:r>
            <a:r>
              <a:rPr lang="ja-JP" altLang="en-US" sz="3200" dirty="0" smtClean="0"/>
              <a:t>．</a:t>
            </a:r>
            <a:endParaRPr kumimoji="1" lang="ja-JP" altLang="en-US" sz="3200" dirty="0"/>
          </a:p>
        </p:txBody>
      </p:sp>
      <p:graphicFrame>
        <p:nvGraphicFramePr>
          <p:cNvPr id="5" name="表 4"/>
          <p:cNvGraphicFramePr>
            <a:graphicFrameLocks noGrp="1"/>
          </p:cNvGraphicFramePr>
          <p:nvPr>
            <p:extLst>
              <p:ext uri="{D42A27DB-BD31-4B8C-83A1-F6EECF244321}">
                <p14:modId xmlns:p14="http://schemas.microsoft.com/office/powerpoint/2010/main" val="1411660290"/>
              </p:ext>
            </p:extLst>
          </p:nvPr>
        </p:nvGraphicFramePr>
        <p:xfrm>
          <a:off x="179512" y="1707654"/>
          <a:ext cx="8784976" cy="1872207"/>
        </p:xfrm>
        <a:graphic>
          <a:graphicData uri="http://schemas.openxmlformats.org/drawingml/2006/table">
            <a:tbl>
              <a:tblPr bandRow="1">
                <a:tableStyleId>{5C22544A-7EE6-4342-B048-85BDC9FD1C3A}</a:tableStyleId>
              </a:tblPr>
              <a:tblGrid>
                <a:gridCol w="4831736"/>
                <a:gridCol w="3953240"/>
              </a:tblGrid>
              <a:tr h="624069">
                <a:tc>
                  <a:txBody>
                    <a:bodyPr/>
                    <a:lstStyle/>
                    <a:p>
                      <a:r>
                        <a:rPr kumimoji="1" lang="ja-JP" altLang="en-US" sz="2800" dirty="0" smtClean="0"/>
                        <a:t>必要エネルギー量の算出方法</a:t>
                      </a:r>
                      <a:endParaRPr kumimoji="1" lang="ja-JP" altLang="en-US" sz="2800" dirty="0"/>
                    </a:p>
                  </a:txBody>
                  <a:tcPr anchor="ctr"/>
                </a:tc>
                <a:tc>
                  <a:txBody>
                    <a:bodyPr/>
                    <a:lstStyle/>
                    <a:p>
                      <a:r>
                        <a:rPr lang="ja-JP" altLang="en-US" sz="2800" dirty="0" smtClean="0"/>
                        <a:t>＝体重（㎏）</a:t>
                      </a:r>
                      <a:r>
                        <a:rPr lang="en-US" altLang="ja-JP" sz="2800" dirty="0" smtClean="0"/>
                        <a:t>×20</a:t>
                      </a:r>
                      <a:r>
                        <a:rPr lang="ja-JP" altLang="en-US" sz="2800" dirty="0" smtClean="0"/>
                        <a:t>～</a:t>
                      </a:r>
                      <a:r>
                        <a:rPr lang="en-US" altLang="ja-JP" sz="2800" dirty="0" smtClean="0"/>
                        <a:t>35kcal</a:t>
                      </a:r>
                      <a:endParaRPr kumimoji="1" lang="ja-JP" altLang="en-US" sz="2800" dirty="0"/>
                    </a:p>
                  </a:txBody>
                  <a:tcPr anchor="ctr"/>
                </a:tc>
              </a:tr>
              <a:tr h="624069">
                <a:tc>
                  <a:txBody>
                    <a:bodyPr/>
                    <a:lstStyle/>
                    <a:p>
                      <a:r>
                        <a:rPr lang="ja-JP" altLang="en-US" sz="2800" dirty="0" smtClean="0"/>
                        <a:t>必要蛋白質量の算出方法</a:t>
                      </a:r>
                      <a:endParaRPr kumimoji="1" lang="ja-JP" altLang="en-US" sz="28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t>＝体重（㎏）</a:t>
                      </a:r>
                      <a:r>
                        <a:rPr kumimoji="1" lang="en-US" altLang="ja-JP" sz="2800" dirty="0" smtClean="0"/>
                        <a:t>×0.8</a:t>
                      </a:r>
                      <a:r>
                        <a:rPr kumimoji="1" lang="ja-JP" altLang="en-US" sz="2800" dirty="0" smtClean="0"/>
                        <a:t>～</a:t>
                      </a:r>
                      <a:r>
                        <a:rPr kumimoji="1" lang="en-US" altLang="ja-JP" sz="2800" dirty="0" smtClean="0"/>
                        <a:t>1.3g</a:t>
                      </a:r>
                    </a:p>
                  </a:txBody>
                  <a:tcPr anchor="ctr"/>
                </a:tc>
              </a:tr>
              <a:tr h="624069">
                <a:tc>
                  <a:txBody>
                    <a:bodyPr/>
                    <a:lstStyle/>
                    <a:p>
                      <a:r>
                        <a:rPr kumimoji="1" lang="ja-JP" altLang="en-US" sz="2800" dirty="0" smtClean="0"/>
                        <a:t>必要水分量の算出方法</a:t>
                      </a:r>
                      <a:endParaRPr kumimoji="1" lang="ja-JP" altLang="en-US" sz="2800" dirty="0"/>
                    </a:p>
                  </a:txBody>
                  <a:tcPr anchor="ctr"/>
                </a:tc>
                <a:tc>
                  <a:txBody>
                    <a:bodyPr/>
                    <a:lstStyle/>
                    <a:p>
                      <a:r>
                        <a:rPr lang="ja-JP" altLang="en-US" sz="2800" dirty="0" smtClean="0"/>
                        <a:t>＝体重（㎏）</a:t>
                      </a:r>
                      <a:r>
                        <a:rPr lang="en-US" altLang="ja-JP" sz="2800" dirty="0" smtClean="0"/>
                        <a:t>×30</a:t>
                      </a:r>
                      <a:r>
                        <a:rPr lang="ja-JP" altLang="en-US" sz="2800" dirty="0" smtClean="0"/>
                        <a:t>～</a:t>
                      </a:r>
                      <a:r>
                        <a:rPr lang="en-US" altLang="ja-JP" sz="2800" dirty="0" smtClean="0"/>
                        <a:t>35ml</a:t>
                      </a:r>
                      <a:endParaRPr kumimoji="1" lang="ja-JP" altLang="en-US" sz="2800" dirty="0"/>
                    </a:p>
                  </a:txBody>
                  <a:tcPr anchor="ctr"/>
                </a:tc>
              </a:tr>
            </a:tbl>
          </a:graphicData>
        </a:graphic>
      </p:graphicFrame>
    </p:spTree>
    <p:extLst>
      <p:ext uri="{BB962C8B-B14F-4D97-AF65-F5344CB8AC3E}">
        <p14:creationId xmlns:p14="http://schemas.microsoft.com/office/powerpoint/2010/main" val="3260806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基本情報</a:t>
            </a:r>
            <a:endParaRPr kumimoji="1" lang="ja-JP" altLang="en-US" sz="4400" b="0" dirty="0">
              <a:solidFill>
                <a:schemeClr val="bg1"/>
              </a:solidFill>
            </a:endParaRPr>
          </a:p>
        </p:txBody>
      </p:sp>
    </p:spTree>
    <p:extLst>
      <p:ext uri="{BB962C8B-B14F-4D97-AF65-F5344CB8AC3E}">
        <p14:creationId xmlns:p14="http://schemas.microsoft.com/office/powerpoint/2010/main" val="532706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987574"/>
            <a:ext cx="8352928" cy="1944216"/>
          </a:xfrm>
        </p:spPr>
        <p:txBody>
          <a:bodyPr>
            <a:noAutofit/>
          </a:bodyPr>
          <a:lstStyle/>
          <a:p>
            <a:r>
              <a:rPr lang="ja-JP" altLang="en-US" sz="2800" dirty="0" smtClean="0"/>
              <a:t>単なる嗜好（好き嫌い）ではなく，以下のような特別な理由により提供していなかった食品がある場合は，「□ 有」に</a:t>
            </a:r>
            <a:r>
              <a:rPr kumimoji="1" lang="ja-JP" altLang="en-US" sz="2800" dirty="0" smtClean="0"/>
              <a:t>チェックする．</a:t>
            </a:r>
            <a:endParaRPr kumimoji="1" lang="en-US" altLang="ja-JP" sz="2800" dirty="0" smtClean="0"/>
          </a:p>
          <a:p>
            <a:r>
              <a:rPr kumimoji="1" lang="ja-JP" altLang="en-US" sz="2800" dirty="0" smtClean="0"/>
              <a:t>該当する理由に☑を入れ，（　　）食品例を記載する．</a:t>
            </a:r>
            <a:endParaRPr kumimoji="1" lang="en-US" altLang="ja-JP" sz="2800" dirty="0" smtClean="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１１　禁止食品</a:t>
            </a:r>
            <a:endParaRPr kumimoji="1" lang="ja-JP" altLang="en-US" dirty="0">
              <a:solidFill>
                <a:schemeClr val="bg1"/>
              </a:solidFill>
            </a:endParaRPr>
          </a:p>
        </p:txBody>
      </p:sp>
      <p:sp>
        <p:nvSpPr>
          <p:cNvPr id="2" name="テキスト ボックス 1"/>
          <p:cNvSpPr txBox="1"/>
          <p:nvPr/>
        </p:nvSpPr>
        <p:spPr>
          <a:xfrm>
            <a:off x="251520" y="3204140"/>
            <a:ext cx="8568952" cy="1815882"/>
          </a:xfrm>
          <a:prstGeom prst="rect">
            <a:avLst/>
          </a:prstGeom>
          <a:noFill/>
          <a:ln>
            <a:solidFill>
              <a:srgbClr val="002060"/>
            </a:solidFill>
          </a:ln>
        </p:spPr>
        <p:txBody>
          <a:bodyPr wrap="square" rtlCol="0">
            <a:spAutoFit/>
          </a:bodyPr>
          <a:lstStyle/>
          <a:p>
            <a:r>
              <a:rPr lang="ja-JP" altLang="en-US" sz="2800" dirty="0"/>
              <a:t>（例）　</a:t>
            </a:r>
            <a:r>
              <a:rPr lang="ja-JP" altLang="en-US" sz="2800" dirty="0" smtClean="0"/>
              <a:t>☑ アレルギー</a:t>
            </a:r>
            <a:r>
              <a:rPr lang="ja-JP" altLang="en-US" sz="2800" dirty="0"/>
              <a:t>　（卵・大豆）</a:t>
            </a:r>
            <a:endParaRPr lang="en-US" altLang="ja-JP" sz="2800" dirty="0"/>
          </a:p>
          <a:p>
            <a:r>
              <a:rPr lang="ja-JP" altLang="en-US" sz="2800" dirty="0"/>
              <a:t>　　　　</a:t>
            </a:r>
            <a:r>
              <a:rPr lang="ja-JP" altLang="en-US" sz="2800" dirty="0" smtClean="0"/>
              <a:t>☑ 宗教上</a:t>
            </a:r>
            <a:r>
              <a:rPr lang="ja-JP" altLang="en-US" sz="2800" dirty="0"/>
              <a:t>の理由　（</a:t>
            </a:r>
            <a:r>
              <a:rPr lang="ja-JP" altLang="en-US" sz="2800" dirty="0" smtClean="0"/>
              <a:t>豚肉，エキス</a:t>
            </a:r>
            <a:r>
              <a:rPr lang="ja-JP" altLang="en-US" sz="2800" dirty="0"/>
              <a:t>も禁）</a:t>
            </a:r>
            <a:endParaRPr lang="en-US" altLang="ja-JP" sz="2800" dirty="0"/>
          </a:p>
          <a:p>
            <a:r>
              <a:rPr lang="ja-JP" altLang="en-US" sz="2800" dirty="0"/>
              <a:t>　　　　</a:t>
            </a:r>
            <a:r>
              <a:rPr lang="ja-JP" altLang="en-US" sz="2800" dirty="0" smtClean="0"/>
              <a:t>☑ 服薬</a:t>
            </a:r>
            <a:r>
              <a:rPr lang="ja-JP" altLang="en-US" sz="2800" dirty="0"/>
              <a:t>　（納豆）</a:t>
            </a:r>
            <a:endParaRPr lang="en-US" altLang="ja-JP" sz="2800" dirty="0"/>
          </a:p>
          <a:p>
            <a:r>
              <a:rPr lang="ja-JP" altLang="en-US" sz="2800" dirty="0"/>
              <a:t>　　　　</a:t>
            </a:r>
            <a:r>
              <a:rPr lang="ja-JP" altLang="en-US" sz="2800" dirty="0" smtClean="0"/>
              <a:t>☑ 治療</a:t>
            </a:r>
            <a:r>
              <a:rPr lang="ja-JP" altLang="en-US" sz="2800" dirty="0"/>
              <a:t>　（</a:t>
            </a:r>
            <a:r>
              <a:rPr lang="ja-JP" altLang="en-US" sz="2800" dirty="0" smtClean="0"/>
              <a:t>海藻，内臓類</a:t>
            </a:r>
            <a:r>
              <a:rPr lang="ja-JP" altLang="en-US" sz="2800" dirty="0"/>
              <a:t>）　</a:t>
            </a:r>
            <a:r>
              <a:rPr lang="en-US" altLang="ja-JP" sz="2800" dirty="0"/>
              <a:t>※</a:t>
            </a:r>
            <a:r>
              <a:rPr lang="ja-JP" altLang="en-US" sz="2800" dirty="0"/>
              <a:t>禁ヨード食の</a:t>
            </a:r>
            <a:r>
              <a:rPr lang="ja-JP" altLang="en-US" sz="2800" dirty="0" smtClean="0"/>
              <a:t>例</a:t>
            </a:r>
            <a:endParaRPr lang="en-US" altLang="ja-JP" sz="2800" dirty="0"/>
          </a:p>
        </p:txBody>
      </p:sp>
    </p:spTree>
    <p:extLst>
      <p:ext uri="{BB962C8B-B14F-4D97-AF65-F5344CB8AC3E}">
        <p14:creationId xmlns:p14="http://schemas.microsoft.com/office/powerpoint/2010/main" val="591887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摂食嚥下</a:t>
            </a:r>
            <a:endParaRPr kumimoji="1" lang="ja-JP" altLang="en-US" sz="4400" b="0" dirty="0">
              <a:solidFill>
                <a:schemeClr val="bg1"/>
              </a:solidFill>
            </a:endParaRPr>
          </a:p>
        </p:txBody>
      </p:sp>
    </p:spTree>
    <p:extLst>
      <p:ext uri="{BB962C8B-B14F-4D97-AF65-F5344CB8AC3E}">
        <p14:creationId xmlns:p14="http://schemas.microsoft.com/office/powerpoint/2010/main" val="532706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0"/>
            <a:ext cx="9144000" cy="771550"/>
          </a:xfrm>
          <a:solidFill>
            <a:schemeClr val="tx2"/>
          </a:solidFill>
        </p:spPr>
        <p:txBody>
          <a:bodyPr>
            <a:normAutofit/>
          </a:bodyPr>
          <a:lstStyle/>
          <a:p>
            <a:r>
              <a:rPr lang="en-US" altLang="ja-JP" dirty="0" smtClean="0">
                <a:solidFill>
                  <a:schemeClr val="bg1"/>
                </a:solidFill>
              </a:rPr>
              <a:t>【</a:t>
            </a:r>
            <a:r>
              <a:rPr lang="ja-JP" altLang="en-US" dirty="0" smtClean="0">
                <a:solidFill>
                  <a:schemeClr val="bg1"/>
                </a:solidFill>
              </a:rPr>
              <a:t>摂食嚥下（食形態）</a:t>
            </a:r>
            <a:r>
              <a:rPr lang="en-US" altLang="ja-JP" dirty="0" smtClean="0">
                <a:solidFill>
                  <a:schemeClr val="bg1"/>
                </a:solidFill>
              </a:rPr>
              <a:t>】</a:t>
            </a:r>
            <a:endParaRPr kumimoji="1" lang="ja-JP" altLang="en-US" dirty="0">
              <a:solidFill>
                <a:schemeClr val="bg1"/>
              </a:solidFill>
            </a:endParaRPr>
          </a:p>
        </p:txBody>
      </p:sp>
      <p:sp>
        <p:nvSpPr>
          <p:cNvPr id="4" name="コンテンツ プレースホルダー 2"/>
          <p:cNvSpPr>
            <a:spLocks noGrp="1"/>
          </p:cNvSpPr>
          <p:nvPr>
            <p:ph idx="1"/>
          </p:nvPr>
        </p:nvSpPr>
        <p:spPr>
          <a:xfrm>
            <a:off x="107504" y="3219821"/>
            <a:ext cx="8928992" cy="432049"/>
          </a:xfrm>
        </p:spPr>
        <p:txBody>
          <a:bodyPr>
            <a:normAutofit/>
          </a:bodyPr>
          <a:lstStyle/>
          <a:p>
            <a:pPr marL="0" indent="0">
              <a:buNone/>
            </a:pPr>
            <a:r>
              <a:rPr kumimoji="1" lang="ja-JP" altLang="en-US" sz="2000" dirty="0" smtClean="0"/>
              <a:t>嚥下調整食を摂取</a:t>
            </a:r>
            <a:r>
              <a:rPr lang="ja-JP" altLang="en-US" sz="2000" dirty="0"/>
              <a:t>，</a:t>
            </a:r>
            <a:r>
              <a:rPr kumimoji="1" lang="ja-JP" altLang="en-US" sz="2000" dirty="0" smtClean="0"/>
              <a:t>または水分にトロミ</a:t>
            </a:r>
            <a:r>
              <a:rPr lang="ja-JP" altLang="en-US" sz="2000" dirty="0" smtClean="0"/>
              <a:t>対応の</a:t>
            </a:r>
            <a:r>
              <a:rPr kumimoji="1" lang="ja-JP" altLang="en-US" sz="2000" dirty="0" smtClean="0"/>
              <a:t>場合は，摂食嚥下障害「有」と</a:t>
            </a:r>
            <a:r>
              <a:rPr lang="ja-JP" altLang="en-US" sz="2000" dirty="0" smtClean="0"/>
              <a:t>判断．</a:t>
            </a:r>
            <a:endParaRPr kumimoji="1" lang="en-US" altLang="ja-JP" sz="2000" dirty="0" smtClean="0"/>
          </a:p>
        </p:txBody>
      </p:sp>
      <p:graphicFrame>
        <p:nvGraphicFramePr>
          <p:cNvPr id="6" name="表 5"/>
          <p:cNvGraphicFramePr>
            <a:graphicFrameLocks noGrp="1"/>
          </p:cNvGraphicFramePr>
          <p:nvPr>
            <p:extLst>
              <p:ext uri="{D42A27DB-BD31-4B8C-83A1-F6EECF244321}">
                <p14:modId xmlns:p14="http://schemas.microsoft.com/office/powerpoint/2010/main" val="2398669599"/>
              </p:ext>
            </p:extLst>
          </p:nvPr>
        </p:nvGraphicFramePr>
        <p:xfrm>
          <a:off x="611559" y="3608670"/>
          <a:ext cx="7920881" cy="1483360"/>
        </p:xfrm>
        <a:graphic>
          <a:graphicData uri="http://schemas.openxmlformats.org/drawingml/2006/table">
            <a:tbl>
              <a:tblPr bandRow="1">
                <a:tableStyleId>{5C22544A-7EE6-4342-B048-85BDC9FD1C3A}</a:tableStyleId>
              </a:tblPr>
              <a:tblGrid>
                <a:gridCol w="6307368"/>
                <a:gridCol w="1613513"/>
              </a:tblGrid>
              <a:tr h="370840">
                <a:tc>
                  <a:txBody>
                    <a:bodyPr/>
                    <a:lstStyle/>
                    <a:p>
                      <a:r>
                        <a:rPr kumimoji="1" lang="ja-JP" altLang="en-US" dirty="0" smtClean="0">
                          <a:solidFill>
                            <a:schemeClr val="bg1"/>
                          </a:solidFill>
                        </a:rPr>
                        <a:t>コード４を摂取．常食，軟菜食を摂取できるが，水分トロミ対応．</a:t>
                      </a:r>
                      <a:endParaRPr kumimoji="1" lang="ja-JP" altLang="en-US"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B050"/>
                    </a:solidFill>
                  </a:tcPr>
                </a:tc>
                <a:tc>
                  <a:txBody>
                    <a:bodyPr/>
                    <a:lstStyle/>
                    <a:p>
                      <a:r>
                        <a:rPr kumimoji="1" lang="ja-JP" altLang="en-US" dirty="0" smtClean="0">
                          <a:solidFill>
                            <a:schemeClr val="bg1"/>
                          </a:solidFill>
                        </a:rPr>
                        <a:t>⇒　□ 軽度</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tr>
              <a:tr h="370840">
                <a:tc>
                  <a:txBody>
                    <a:bodyPr/>
                    <a:lstStyle/>
                    <a:p>
                      <a:r>
                        <a:rPr kumimoji="1" lang="ja-JP" altLang="en-US" dirty="0" smtClean="0">
                          <a:solidFill>
                            <a:schemeClr val="tx1"/>
                          </a:solidFill>
                        </a:rPr>
                        <a:t>コード２～３を摂取</a:t>
                      </a:r>
                      <a:r>
                        <a:rPr kumimoji="1" lang="en-US" altLang="ja-JP" dirty="0" smtClean="0">
                          <a:solidFill>
                            <a:schemeClr val="tx1"/>
                          </a:solidFill>
                        </a:rPr>
                        <a:t>.</a:t>
                      </a:r>
                      <a:r>
                        <a:rPr kumimoji="1" lang="en-US" altLang="ja-JP" baseline="0" dirty="0" smtClean="0">
                          <a:solidFill>
                            <a:schemeClr val="tx1"/>
                          </a:solidFill>
                        </a:rPr>
                        <a:t>  </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　□ 中等度</a:t>
                      </a:r>
                      <a:endParaRPr kumimoji="1" lang="en-US" altLang="ja-JP" dirty="0" smtClean="0">
                        <a:solidFill>
                          <a:schemeClr val="tx1"/>
                        </a:solidFill>
                      </a:endParaRPr>
                    </a:p>
                  </a:txBody>
                  <a:tcPr>
                    <a:lnR w="12700" cap="flat" cmpd="sng" algn="ctr">
                      <a:solidFill>
                        <a:schemeClr val="tx1"/>
                      </a:solidFill>
                      <a:prstDash val="solid"/>
                      <a:round/>
                      <a:headEnd type="none" w="med" len="med"/>
                      <a:tailEnd type="none" w="med" len="med"/>
                    </a:lnR>
                    <a:solidFill>
                      <a:srgbClr val="FFC000"/>
                    </a:solidFill>
                  </a:tcPr>
                </a:tc>
              </a:tr>
              <a:tr h="370840">
                <a:tc>
                  <a:txBody>
                    <a:bodyPr/>
                    <a:lstStyle/>
                    <a:p>
                      <a:r>
                        <a:rPr kumimoji="1" lang="ja-JP" altLang="en-US" dirty="0" smtClean="0">
                          <a:solidFill>
                            <a:schemeClr val="bg1"/>
                          </a:solidFill>
                        </a:rPr>
                        <a:t>コード</a:t>
                      </a:r>
                      <a:r>
                        <a:rPr kumimoji="1" lang="en-US" altLang="ja-JP" dirty="0" smtClean="0">
                          <a:solidFill>
                            <a:schemeClr val="bg1"/>
                          </a:solidFill>
                        </a:rPr>
                        <a:t>1</a:t>
                      </a:r>
                      <a:r>
                        <a:rPr kumimoji="1" lang="ja-JP" altLang="en-US" dirty="0" err="1" smtClean="0">
                          <a:solidFill>
                            <a:schemeClr val="bg1"/>
                          </a:solidFill>
                        </a:rPr>
                        <a:t>ｊ</a:t>
                      </a:r>
                      <a:r>
                        <a:rPr kumimoji="1" lang="ja-JP" altLang="en-US" dirty="0" smtClean="0">
                          <a:solidFill>
                            <a:schemeClr val="bg1"/>
                          </a:solidFill>
                        </a:rPr>
                        <a:t>、</a:t>
                      </a:r>
                      <a:r>
                        <a:rPr kumimoji="1" lang="en-US" altLang="ja-JP" dirty="0" smtClean="0">
                          <a:solidFill>
                            <a:schemeClr val="bg1"/>
                          </a:solidFill>
                        </a:rPr>
                        <a:t>0</a:t>
                      </a:r>
                      <a:r>
                        <a:rPr kumimoji="1" lang="ja-JP" altLang="en-US" dirty="0" err="1" smtClean="0">
                          <a:solidFill>
                            <a:schemeClr val="bg1"/>
                          </a:solidFill>
                        </a:rPr>
                        <a:t>ｊ</a:t>
                      </a:r>
                      <a:r>
                        <a:rPr kumimoji="1" lang="ja-JP" altLang="en-US" dirty="0" smtClean="0">
                          <a:solidFill>
                            <a:schemeClr val="bg1"/>
                          </a:solidFill>
                        </a:rPr>
                        <a:t>、</a:t>
                      </a:r>
                      <a:r>
                        <a:rPr kumimoji="1" lang="en-US" altLang="ja-JP" dirty="0" smtClean="0">
                          <a:solidFill>
                            <a:schemeClr val="bg1"/>
                          </a:solidFill>
                        </a:rPr>
                        <a:t>0</a:t>
                      </a:r>
                      <a:r>
                        <a:rPr kumimoji="1" lang="ja-JP" altLang="en-US" dirty="0" err="1" smtClean="0">
                          <a:solidFill>
                            <a:schemeClr val="bg1"/>
                          </a:solidFill>
                        </a:rPr>
                        <a:t>ｔ</a:t>
                      </a:r>
                      <a:r>
                        <a:rPr kumimoji="1" lang="ja-JP" altLang="en-US" dirty="0" smtClean="0">
                          <a:solidFill>
                            <a:schemeClr val="bg1"/>
                          </a:solidFill>
                        </a:rPr>
                        <a:t>を摂取</a:t>
                      </a:r>
                      <a:r>
                        <a:rPr kumimoji="1" lang="en-US" altLang="ja-JP" dirty="0" smtClean="0">
                          <a:solidFill>
                            <a:schemeClr val="bg1"/>
                          </a:solidFill>
                        </a:rPr>
                        <a:t>.</a:t>
                      </a:r>
                      <a:endParaRPr kumimoji="1" lang="ja-JP" altLang="en-US" dirty="0">
                        <a:solidFill>
                          <a:schemeClr val="bg1"/>
                        </a:solidFill>
                      </a:endParaRPr>
                    </a:p>
                  </a:txBody>
                  <a:tcPr>
                    <a:lnL w="12700" cap="flat" cmpd="sng" algn="ctr">
                      <a:solidFill>
                        <a:schemeClr val="tx1"/>
                      </a:solidFill>
                      <a:prstDash val="solid"/>
                      <a:round/>
                      <a:headEnd type="none" w="med" len="med"/>
                      <a:tailEnd type="none" w="med" len="med"/>
                    </a:lnL>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bg1"/>
                          </a:solidFill>
                        </a:rPr>
                        <a:t>⇒　□ 重度</a:t>
                      </a:r>
                      <a:endParaRPr lang="en-US" altLang="ja-JP" dirty="0" smtClean="0">
                        <a:solidFill>
                          <a:schemeClr val="bg1"/>
                        </a:solidFill>
                      </a:endParaRPr>
                    </a:p>
                  </a:txBody>
                  <a:tcPr>
                    <a:lnR w="12700" cap="flat" cmpd="sng" algn="ctr">
                      <a:solidFill>
                        <a:schemeClr val="tx1"/>
                      </a:solidFill>
                      <a:prstDash val="solid"/>
                      <a:round/>
                      <a:headEnd type="none" w="med" len="med"/>
                      <a:tailEnd type="none" w="med" len="med"/>
                    </a:lnR>
                    <a:solidFill>
                      <a:srgbClr val="FF0000"/>
                    </a:solidFill>
                  </a:tcPr>
                </a:tc>
              </a:tr>
              <a:tr h="370840">
                <a:tc>
                  <a:txBody>
                    <a:bodyPr/>
                    <a:lstStyle/>
                    <a:p>
                      <a:r>
                        <a:rPr kumimoji="1" lang="ja-JP" altLang="en-US" dirty="0" smtClean="0"/>
                        <a:t>経口摂取は難しい</a:t>
                      </a:r>
                      <a:r>
                        <a:rPr kumimoji="1" lang="en-US" altLang="ja-JP" dirty="0" smtClean="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dirty="0" smtClean="0"/>
                        <a:t>⇒　□ 最重度</a:t>
                      </a:r>
                      <a:endParaRPr kumimoji="1" lang="ja-JP" alt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1026" name="Picture 2" descr="C:\Users\akiko\Desktop\摂食嚥下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71550"/>
            <a:ext cx="7848872" cy="248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416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200151"/>
            <a:ext cx="8640960" cy="3394472"/>
          </a:xfrm>
        </p:spPr>
        <p:txBody>
          <a:bodyPr/>
          <a:lstStyle/>
          <a:p>
            <a:r>
              <a:rPr lang="ja-JP" altLang="en-US" dirty="0" smtClean="0"/>
              <a:t>日本摂食嚥下リハビリテーション学会の学会分類２０１３を基準として</a:t>
            </a:r>
            <a:r>
              <a:rPr lang="ja-JP" altLang="en-US" dirty="0"/>
              <a:t>，</a:t>
            </a:r>
            <a:r>
              <a:rPr lang="ja-JP" altLang="en-US" dirty="0" smtClean="0"/>
              <a:t>適切な食事形態（提供していた食事形態）のコードにチェックをつける．</a:t>
            </a:r>
            <a:endParaRPr kumimoji="1" lang="en-US" altLang="ja-JP" dirty="0"/>
          </a:p>
          <a:p>
            <a:pPr marL="0" indent="0">
              <a:buNone/>
            </a:pPr>
            <a:endParaRPr lang="en-US" altLang="ja-JP" sz="2500" dirty="0" smtClean="0"/>
          </a:p>
          <a:p>
            <a:pPr marL="0" indent="0">
              <a:buNone/>
            </a:pPr>
            <a:r>
              <a:rPr lang="ja-JP" altLang="en-US" sz="2800" dirty="0" smtClean="0"/>
              <a:t>（例）粒のない，滑らかなミキサー食　⇒　☑　２</a:t>
            </a:r>
            <a:r>
              <a:rPr lang="en-US" altLang="ja-JP" sz="2800" dirty="0" smtClean="0"/>
              <a:t>‐</a:t>
            </a:r>
            <a:r>
              <a:rPr lang="ja-JP" altLang="en-US" sz="2800" dirty="0" smtClean="0"/>
              <a:t>１</a:t>
            </a:r>
            <a:endParaRPr kumimoji="1" lang="ja-JP" altLang="en-US" sz="2800" dirty="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１２　学会分類２０１３</a:t>
            </a:r>
            <a:endParaRPr kumimoji="1" lang="ja-JP" altLang="en-US" dirty="0">
              <a:solidFill>
                <a:schemeClr val="bg1"/>
              </a:solidFill>
            </a:endParaRPr>
          </a:p>
        </p:txBody>
      </p:sp>
    </p:spTree>
    <p:extLst>
      <p:ext uri="{BB962C8B-B14F-4D97-AF65-F5344CB8AC3E}">
        <p14:creationId xmlns:p14="http://schemas.microsoft.com/office/powerpoint/2010/main" val="715638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915566"/>
            <a:ext cx="8363272" cy="4104456"/>
          </a:xfrm>
        </p:spPr>
        <p:txBody>
          <a:bodyPr>
            <a:normAutofit/>
          </a:bodyPr>
          <a:lstStyle/>
          <a:p>
            <a:r>
              <a:rPr kumimoji="1" lang="ja-JP" altLang="en-US" dirty="0" smtClean="0"/>
              <a:t>提供していた食事内容（主食・副食）についてそれぞれの形態で該当するところにチェックを</a:t>
            </a:r>
            <a:r>
              <a:rPr lang="ja-JP" altLang="en-US" dirty="0" smtClean="0"/>
              <a:t>つける．</a:t>
            </a:r>
            <a:endParaRPr lang="en-US" altLang="ja-JP" dirty="0" smtClean="0"/>
          </a:p>
          <a:p>
            <a:pPr marL="0" indent="0">
              <a:buNone/>
            </a:pPr>
            <a:endParaRPr kumimoji="1" lang="en-US" altLang="ja-JP" sz="2500" dirty="0" smtClean="0"/>
          </a:p>
          <a:p>
            <a:pPr marL="0" indent="0">
              <a:buNone/>
            </a:pPr>
            <a:r>
              <a:rPr kumimoji="1" lang="en-US" altLang="ja-JP" sz="2500" dirty="0" smtClean="0"/>
              <a:t>※</a:t>
            </a:r>
            <a:r>
              <a:rPr kumimoji="1" lang="ja-JP" altLang="en-US" sz="2500" dirty="0" smtClean="0"/>
              <a:t>ゲル化剤・増粘剤を使用している場合は，商品名の記載を</a:t>
            </a:r>
            <a:endParaRPr kumimoji="1" lang="en-US" altLang="ja-JP" sz="2500" dirty="0" smtClean="0"/>
          </a:p>
          <a:p>
            <a:pPr marL="0" indent="0">
              <a:buNone/>
            </a:pPr>
            <a:r>
              <a:rPr lang="ja-JP" altLang="en-US" sz="2500" dirty="0"/>
              <a:t>　 </a:t>
            </a:r>
            <a:r>
              <a:rPr kumimoji="1" lang="ja-JP" altLang="en-US" sz="2500" dirty="0" smtClean="0"/>
              <a:t>する</a:t>
            </a:r>
            <a:r>
              <a:rPr lang="ja-JP" altLang="en-US" sz="2500" dirty="0" smtClean="0"/>
              <a:t>．</a:t>
            </a:r>
            <a:endParaRPr lang="en-US" altLang="ja-JP" sz="2500" dirty="0" smtClean="0"/>
          </a:p>
          <a:p>
            <a:pPr marL="0" indent="0">
              <a:buNone/>
            </a:pPr>
            <a:r>
              <a:rPr lang="ja-JP" altLang="en-US" sz="2800" dirty="0"/>
              <a:t>　</a:t>
            </a:r>
            <a:r>
              <a:rPr lang="ja-JP" altLang="en-US" sz="2400" dirty="0" smtClean="0"/>
              <a:t>（例）主食　☑ミキサー粥　⇒増粘剤　☑有（</a:t>
            </a:r>
            <a:r>
              <a:rPr lang="ja-JP" altLang="en-US" sz="2400" dirty="0"/>
              <a:t>商</a:t>
            </a:r>
            <a:r>
              <a:rPr lang="ja-JP" altLang="en-US" sz="2400" dirty="0" smtClean="0"/>
              <a:t>品名Ａ）</a:t>
            </a:r>
            <a:endParaRPr lang="en-US" altLang="ja-JP" sz="2400" dirty="0" smtClean="0"/>
          </a:p>
          <a:p>
            <a:pPr marL="0" indent="0">
              <a:buNone/>
            </a:pPr>
            <a:r>
              <a:rPr lang="ja-JP" altLang="en-US" sz="2400" dirty="0"/>
              <a:t>　</a:t>
            </a:r>
            <a:r>
              <a:rPr lang="ja-JP" altLang="en-US" sz="2400" dirty="0" smtClean="0"/>
              <a:t>　　　副食　☑ミキサー　⇒増粘剤・ゲル化剤　☑（</a:t>
            </a:r>
            <a:r>
              <a:rPr lang="ja-JP" altLang="en-US" sz="2400" dirty="0"/>
              <a:t>商</a:t>
            </a:r>
            <a:r>
              <a:rPr lang="ja-JP" altLang="en-US" sz="2400" dirty="0" smtClean="0"/>
              <a:t>品名Ｂ）</a:t>
            </a:r>
            <a:r>
              <a:rPr lang="ja-JP" altLang="en-US" sz="2500" dirty="0" smtClean="0"/>
              <a:t>　</a:t>
            </a:r>
            <a:endParaRPr lang="en-US" altLang="ja-JP" sz="2500" dirty="0" smtClean="0"/>
          </a:p>
          <a:p>
            <a:pPr marL="0" indent="0">
              <a:buNone/>
            </a:pPr>
            <a:endParaRPr kumimoji="1" lang="en-US" altLang="ja-JP" sz="2500" dirty="0"/>
          </a:p>
          <a:p>
            <a:pPr marL="0" indent="0">
              <a:buNone/>
            </a:pPr>
            <a:endParaRPr kumimoji="1" lang="en-US" altLang="ja-JP" sz="2500" dirty="0" smtClean="0"/>
          </a:p>
          <a:p>
            <a:endParaRPr kumimoji="1" lang="ja-JP" altLang="en-US" dirty="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１３　食事内容</a:t>
            </a:r>
            <a:endParaRPr kumimoji="1" lang="ja-JP" altLang="en-US" dirty="0">
              <a:solidFill>
                <a:schemeClr val="bg1"/>
              </a:solidFill>
            </a:endParaRPr>
          </a:p>
        </p:txBody>
      </p:sp>
    </p:spTree>
    <p:extLst>
      <p:ext uri="{BB962C8B-B14F-4D97-AF65-F5344CB8AC3E}">
        <p14:creationId xmlns:p14="http://schemas.microsoft.com/office/powerpoint/2010/main" val="1624197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20148"/>
            <a:ext cx="9144000" cy="771550"/>
          </a:xfrm>
          <a:solidFill>
            <a:schemeClr val="tx2"/>
          </a:solidFill>
        </p:spPr>
        <p:txBody>
          <a:bodyPr>
            <a:normAutofit/>
          </a:bodyPr>
          <a:lstStyle/>
          <a:p>
            <a:r>
              <a:rPr lang="en-US" altLang="ja-JP" dirty="0" smtClean="0">
                <a:solidFill>
                  <a:srgbClr val="FF0000"/>
                </a:solidFill>
              </a:rPr>
              <a:t>【</a:t>
            </a:r>
            <a:r>
              <a:rPr lang="ja-JP" altLang="en-US" dirty="0" smtClean="0">
                <a:solidFill>
                  <a:srgbClr val="FF0000"/>
                </a:solidFill>
              </a:rPr>
              <a:t>記載</a:t>
            </a:r>
            <a:r>
              <a:rPr lang="ja-JP" altLang="en-US" dirty="0">
                <a:solidFill>
                  <a:srgbClr val="FF0000"/>
                </a:solidFill>
              </a:rPr>
              <a:t>例</a:t>
            </a:r>
            <a:r>
              <a:rPr lang="en-US" altLang="ja-JP" dirty="0" smtClean="0">
                <a:solidFill>
                  <a:srgbClr val="FF0000"/>
                </a:solidFill>
              </a:rPr>
              <a:t>】</a:t>
            </a:r>
            <a:endParaRPr kumimoji="1" lang="ja-JP" altLang="en-US" dirty="0">
              <a:solidFill>
                <a:srgbClr val="FF0000"/>
              </a:solidFill>
            </a:endParaRPr>
          </a:p>
        </p:txBody>
      </p:sp>
      <p:sp>
        <p:nvSpPr>
          <p:cNvPr id="2" name="コンテンツ プレースホルダー 1"/>
          <p:cNvSpPr>
            <a:spLocks noGrp="1"/>
          </p:cNvSpPr>
          <p:nvPr>
            <p:ph idx="1"/>
          </p:nvPr>
        </p:nvSpPr>
        <p:spPr>
          <a:xfrm>
            <a:off x="35496" y="1140574"/>
            <a:ext cx="3777284" cy="639088"/>
          </a:xfrm>
        </p:spPr>
        <p:txBody>
          <a:bodyPr>
            <a:noAutofit/>
          </a:bodyPr>
          <a:lstStyle/>
          <a:p>
            <a:pPr marL="0" indent="0" algn="ctr">
              <a:buNone/>
            </a:pPr>
            <a:r>
              <a:rPr kumimoji="1" lang="en-US" altLang="ja-JP" sz="2800" dirty="0" smtClean="0"/>
              <a:t>※</a:t>
            </a:r>
            <a:r>
              <a:rPr kumimoji="1" lang="ja-JP" altLang="en-US" sz="2800" dirty="0" smtClean="0"/>
              <a:t>某急性期病院の例</a:t>
            </a:r>
            <a:r>
              <a:rPr kumimoji="1" lang="en-US" altLang="ja-JP" sz="2800" dirty="0" smtClean="0"/>
              <a:t>※</a:t>
            </a:r>
            <a:endParaRPr lang="ja-JP" altLang="en-US" sz="2800" dirty="0">
              <a:ln w="0"/>
              <a:solidFill>
                <a:srgbClr val="FF0000"/>
              </a:solidFill>
              <a:effectLst>
                <a:outerShdw blurRad="38100" dist="19050" dir="2700000" algn="tl" rotWithShape="0">
                  <a:schemeClr val="dk1">
                    <a:alpha val="40000"/>
                  </a:schemeClr>
                </a:outerShdw>
              </a:effectLst>
            </a:endParaRPr>
          </a:p>
          <a:p>
            <a:pPr marL="0" indent="0" algn="ctr">
              <a:buNone/>
            </a:pPr>
            <a:endParaRPr kumimoji="1" lang="en-US" altLang="ja-JP" dirty="0" smtClean="0"/>
          </a:p>
          <a:p>
            <a:pPr marL="0" indent="0" algn="ctr">
              <a:buNone/>
            </a:pPr>
            <a:r>
              <a:rPr lang="ja-JP" altLang="en-US" dirty="0"/>
              <a:t>　</a:t>
            </a:r>
            <a:r>
              <a:rPr lang="ja-JP" altLang="en-US" dirty="0" smtClean="0"/>
              <a:t>　　　　　　　　　　　　　　</a:t>
            </a:r>
            <a:endParaRPr lang="en-US" altLang="ja-JP" dirty="0"/>
          </a:p>
        </p:txBody>
      </p:sp>
      <p:pic>
        <p:nvPicPr>
          <p:cNvPr id="8" name="図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353" r="4596"/>
          <a:stretch/>
        </p:blipFill>
        <p:spPr>
          <a:xfrm>
            <a:off x="95041" y="2024775"/>
            <a:ext cx="3312368" cy="2886969"/>
          </a:xfrm>
          <a:prstGeom prst="rect">
            <a:avLst/>
          </a:prstGeom>
        </p:spPr>
      </p:pic>
      <p:grpSp>
        <p:nvGrpSpPr>
          <p:cNvPr id="22" name="グループ化 21"/>
          <p:cNvGrpSpPr/>
          <p:nvPr/>
        </p:nvGrpSpPr>
        <p:grpSpPr>
          <a:xfrm>
            <a:off x="3419872" y="2374411"/>
            <a:ext cx="5544616" cy="2645610"/>
            <a:chOff x="3995936" y="2407093"/>
            <a:chExt cx="4968552" cy="2180881"/>
          </a:xfrm>
        </p:grpSpPr>
        <p:pic>
          <p:nvPicPr>
            <p:cNvPr id="12" name="Picture 2" descr="C:\Users\akiko\Pictures\摂食嚥下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2497597"/>
              <a:ext cx="4968552" cy="2001120"/>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6665985" y="2407093"/>
              <a:ext cx="441146" cy="400110"/>
            </a:xfrm>
            <a:prstGeom prst="rect">
              <a:avLst/>
            </a:prstGeom>
            <a:noFill/>
          </p:spPr>
          <p:txBody>
            <a:bodyPr wrap="none" lIns="91440" tIns="45720" rIns="91440" bIns="45720">
              <a:spAutoFit/>
            </a:bodyPr>
            <a:lstStyle/>
            <a:p>
              <a:pPr algn="ctr"/>
              <a:r>
                <a:rPr lang="ja-JP" altLang="en-US" sz="2000" dirty="0">
                  <a:ln w="0"/>
                  <a:solidFill>
                    <a:srgbClr val="FF0000"/>
                  </a:solidFill>
                  <a:effectLst>
                    <a:outerShdw blurRad="38100" dist="19050" dir="2700000" algn="tl" rotWithShape="0">
                      <a:schemeClr val="dk1">
                        <a:alpha val="40000"/>
                      </a:schemeClr>
                    </a:outerShdw>
                  </a:effectLst>
                </a:rPr>
                <a:t>✔</a:t>
              </a:r>
              <a:endParaRPr lang="ja-JP" altLang="en-US" sz="2000" b="0" cap="none" spc="0" dirty="0">
                <a:ln w="0"/>
                <a:solidFill>
                  <a:srgbClr val="FF0000"/>
                </a:solidFill>
                <a:effectLst>
                  <a:outerShdw blurRad="38100" dist="19050" dir="2700000" algn="tl" rotWithShape="0">
                    <a:schemeClr val="dk1">
                      <a:alpha val="40000"/>
                    </a:schemeClr>
                  </a:outerShdw>
                </a:effectLst>
              </a:endParaRPr>
            </a:p>
          </p:txBody>
        </p:sp>
        <p:sp>
          <p:nvSpPr>
            <p:cNvPr id="15" name="正方形/長方形 14"/>
            <p:cNvSpPr/>
            <p:nvPr/>
          </p:nvSpPr>
          <p:spPr>
            <a:xfrm>
              <a:off x="5157416" y="4099924"/>
              <a:ext cx="450679" cy="369332"/>
            </a:xfrm>
            <a:prstGeom prst="rect">
              <a:avLst/>
            </a:prstGeom>
            <a:noFill/>
          </p:spPr>
          <p:txBody>
            <a:bodyPr wrap="square" lIns="91440" tIns="45720" rIns="91440" bIns="45720">
              <a:spAutoFit/>
            </a:bodyPr>
            <a:lstStyle/>
            <a:p>
              <a:pPr algn="ctr"/>
              <a:r>
                <a:rPr lang="ja-JP" altLang="en-US" dirty="0">
                  <a:ln w="0"/>
                  <a:solidFill>
                    <a:srgbClr val="FF0000"/>
                  </a:solidFill>
                  <a:effectLst>
                    <a:outerShdw blurRad="38100" dist="19050" dir="2700000" algn="tl" rotWithShape="0">
                      <a:schemeClr val="dk1">
                        <a:alpha val="40000"/>
                      </a:schemeClr>
                    </a:outerShdw>
                  </a:effectLst>
                </a:rPr>
                <a:t>✔</a:t>
              </a:r>
              <a:endParaRPr lang="ja-JP" altLang="en-US" b="0" cap="none" spc="0" dirty="0">
                <a:ln w="0"/>
                <a:solidFill>
                  <a:srgbClr val="FF0000"/>
                </a:solidFill>
                <a:effectLst>
                  <a:outerShdw blurRad="38100" dist="19050" dir="2700000" algn="tl" rotWithShape="0">
                    <a:schemeClr val="dk1">
                      <a:alpha val="40000"/>
                    </a:schemeClr>
                  </a:outerShdw>
                </a:effectLst>
              </a:endParaRPr>
            </a:p>
          </p:txBody>
        </p:sp>
        <p:sp>
          <p:nvSpPr>
            <p:cNvPr id="16" name="正方形/長方形 15"/>
            <p:cNvSpPr/>
            <p:nvPr/>
          </p:nvSpPr>
          <p:spPr>
            <a:xfrm>
              <a:off x="5236622" y="2437871"/>
              <a:ext cx="415498" cy="369332"/>
            </a:xfrm>
            <a:prstGeom prst="rect">
              <a:avLst/>
            </a:prstGeom>
            <a:noFill/>
          </p:spPr>
          <p:txBody>
            <a:bodyPr wrap="none" lIns="91440" tIns="45720" rIns="91440" bIns="45720">
              <a:spAutoFit/>
            </a:bodyPr>
            <a:lstStyle/>
            <a:p>
              <a:pPr algn="ctr"/>
              <a:r>
                <a:rPr lang="ja-JP" altLang="en-US" dirty="0">
                  <a:ln w="0"/>
                  <a:solidFill>
                    <a:srgbClr val="FF0000"/>
                  </a:solidFill>
                  <a:effectLst>
                    <a:outerShdw blurRad="38100" dist="19050" dir="2700000" algn="tl" rotWithShape="0">
                      <a:schemeClr val="dk1">
                        <a:alpha val="40000"/>
                      </a:schemeClr>
                    </a:outerShdw>
                  </a:effectLst>
                </a:rPr>
                <a:t>✔</a:t>
              </a:r>
              <a:endParaRPr lang="ja-JP" altLang="en-US" b="0" cap="none" spc="0" dirty="0">
                <a:ln w="0"/>
                <a:solidFill>
                  <a:srgbClr val="FF0000"/>
                </a:solidFill>
                <a:effectLst>
                  <a:outerShdw blurRad="38100" dist="19050" dir="2700000" algn="tl" rotWithShape="0">
                    <a:schemeClr val="dk1">
                      <a:alpha val="40000"/>
                    </a:schemeClr>
                  </a:outerShdw>
                </a:effectLst>
              </a:endParaRPr>
            </a:p>
          </p:txBody>
        </p:sp>
        <p:sp>
          <p:nvSpPr>
            <p:cNvPr id="17" name="正方形/長方形 16"/>
            <p:cNvSpPr/>
            <p:nvPr/>
          </p:nvSpPr>
          <p:spPr>
            <a:xfrm>
              <a:off x="6156176" y="4218642"/>
              <a:ext cx="415498" cy="369332"/>
            </a:xfrm>
            <a:prstGeom prst="rect">
              <a:avLst/>
            </a:prstGeom>
            <a:noFill/>
          </p:spPr>
          <p:txBody>
            <a:bodyPr wrap="none" lIns="91440" tIns="45720" rIns="91440" bIns="45720">
              <a:spAutoFit/>
            </a:bodyPr>
            <a:lstStyle/>
            <a:p>
              <a:pPr algn="ctr"/>
              <a:r>
                <a:rPr lang="ja-JP" altLang="en-US" dirty="0">
                  <a:ln w="0"/>
                  <a:solidFill>
                    <a:srgbClr val="FF0000"/>
                  </a:solidFill>
                  <a:effectLst>
                    <a:outerShdw blurRad="38100" dist="19050" dir="2700000" algn="tl" rotWithShape="0">
                      <a:schemeClr val="dk1">
                        <a:alpha val="40000"/>
                      </a:schemeClr>
                    </a:outerShdw>
                  </a:effectLst>
                </a:rPr>
                <a:t>✔</a:t>
              </a:r>
              <a:endParaRPr lang="ja-JP" altLang="en-US" b="0" cap="none" spc="0" dirty="0">
                <a:ln w="0"/>
                <a:solidFill>
                  <a:srgbClr val="FF0000"/>
                </a:solidFill>
                <a:effectLst>
                  <a:outerShdw blurRad="38100" dist="19050" dir="2700000" algn="tl" rotWithShape="0">
                    <a:schemeClr val="dk1">
                      <a:alpha val="40000"/>
                    </a:schemeClr>
                  </a:outerShdw>
                </a:effectLst>
              </a:endParaRPr>
            </a:p>
          </p:txBody>
        </p:sp>
        <p:sp>
          <p:nvSpPr>
            <p:cNvPr id="18" name="正方形/長方形 17"/>
            <p:cNvSpPr/>
            <p:nvPr/>
          </p:nvSpPr>
          <p:spPr>
            <a:xfrm>
              <a:off x="4876801" y="3381947"/>
              <a:ext cx="441146" cy="400110"/>
            </a:xfrm>
            <a:prstGeom prst="rect">
              <a:avLst/>
            </a:prstGeom>
            <a:noFill/>
          </p:spPr>
          <p:txBody>
            <a:bodyPr wrap="none" lIns="91440" tIns="45720" rIns="91440" bIns="45720">
              <a:spAutoFit/>
            </a:bodyPr>
            <a:lstStyle/>
            <a:p>
              <a:pPr algn="ctr"/>
              <a:r>
                <a:rPr lang="ja-JP" altLang="en-US" sz="2000" dirty="0">
                  <a:ln w="0"/>
                  <a:solidFill>
                    <a:srgbClr val="FF0000"/>
                  </a:solidFill>
                  <a:effectLst>
                    <a:outerShdw blurRad="38100" dist="19050" dir="2700000" algn="tl" rotWithShape="0">
                      <a:schemeClr val="dk1">
                        <a:alpha val="40000"/>
                      </a:schemeClr>
                    </a:outerShdw>
                  </a:effectLst>
                </a:rPr>
                <a:t>✔</a:t>
              </a:r>
              <a:endParaRPr lang="ja-JP" altLang="en-US" sz="2000" b="0" cap="none" spc="0" dirty="0">
                <a:ln w="0"/>
                <a:solidFill>
                  <a:srgbClr val="FF0000"/>
                </a:solidFill>
                <a:effectLst>
                  <a:outerShdw blurRad="38100" dist="19050" dir="2700000" algn="tl" rotWithShape="0">
                    <a:schemeClr val="dk1">
                      <a:alpha val="40000"/>
                    </a:schemeClr>
                  </a:outerShdw>
                </a:effectLst>
              </a:endParaRPr>
            </a:p>
          </p:txBody>
        </p:sp>
        <p:sp>
          <p:nvSpPr>
            <p:cNvPr id="19" name="正方形/長方形 18"/>
            <p:cNvSpPr/>
            <p:nvPr/>
          </p:nvSpPr>
          <p:spPr>
            <a:xfrm>
              <a:off x="6573066" y="4196576"/>
              <a:ext cx="415498" cy="369332"/>
            </a:xfrm>
            <a:prstGeom prst="rect">
              <a:avLst/>
            </a:prstGeom>
            <a:noFill/>
          </p:spPr>
          <p:txBody>
            <a:bodyPr wrap="none" lIns="91440" tIns="45720" rIns="91440" bIns="45720">
              <a:spAutoFit/>
            </a:bodyPr>
            <a:lstStyle/>
            <a:p>
              <a:pPr algn="ctr"/>
              <a:r>
                <a:rPr lang="ja-JP" altLang="en-US" dirty="0">
                  <a:ln w="0"/>
                  <a:solidFill>
                    <a:srgbClr val="FF0000"/>
                  </a:solidFill>
                  <a:effectLst>
                    <a:outerShdw blurRad="38100" dist="19050" dir="2700000" algn="tl" rotWithShape="0">
                      <a:schemeClr val="dk1">
                        <a:alpha val="40000"/>
                      </a:schemeClr>
                    </a:outerShdw>
                  </a:effectLst>
                </a:rPr>
                <a:t>✔</a:t>
              </a:r>
              <a:endParaRPr lang="ja-JP" altLang="en-US" b="0" cap="none" spc="0" dirty="0">
                <a:ln w="0"/>
                <a:solidFill>
                  <a:srgbClr val="FF0000"/>
                </a:solidFill>
                <a:effectLst>
                  <a:outerShdw blurRad="38100" dist="19050" dir="2700000" algn="tl" rotWithShape="0">
                    <a:schemeClr val="dk1">
                      <a:alpha val="40000"/>
                    </a:schemeClr>
                  </a:outerShdw>
                </a:effectLst>
              </a:endParaRPr>
            </a:p>
          </p:txBody>
        </p:sp>
      </p:grpSp>
      <p:sp>
        <p:nvSpPr>
          <p:cNvPr id="23" name="角丸四角形吹き出し 22"/>
          <p:cNvSpPr/>
          <p:nvPr/>
        </p:nvSpPr>
        <p:spPr>
          <a:xfrm>
            <a:off x="3851920" y="915565"/>
            <a:ext cx="5040560" cy="1458845"/>
          </a:xfrm>
          <a:prstGeom prst="wedgeRoundRectCallout">
            <a:avLst>
              <a:gd name="adj1" fmla="val -64518"/>
              <a:gd name="adj2" fmla="val 4532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主食；とろみなしの全粥</a:t>
            </a:r>
            <a:endParaRPr lang="en-US" altLang="ja-JP" sz="2000" dirty="0">
              <a:solidFill>
                <a:schemeClr val="tx1"/>
              </a:solidFill>
            </a:endParaRPr>
          </a:p>
          <a:p>
            <a:endParaRPr lang="en-US" altLang="ja-JP" sz="1000" dirty="0">
              <a:solidFill>
                <a:schemeClr val="tx1"/>
              </a:solidFill>
            </a:endParaRPr>
          </a:p>
          <a:p>
            <a:r>
              <a:rPr lang="ja-JP" altLang="en-US" sz="2000" dirty="0">
                <a:solidFill>
                  <a:schemeClr val="tx1"/>
                </a:solidFill>
              </a:rPr>
              <a:t>副食；軟菜を、刻む・ほぐすなどして</a:t>
            </a:r>
            <a:r>
              <a:rPr lang="ja-JP" altLang="en-US" sz="2000" dirty="0" err="1">
                <a:solidFill>
                  <a:schemeClr val="tx1"/>
                </a:solidFill>
              </a:rPr>
              <a:t>とろみ</a:t>
            </a:r>
            <a:r>
              <a:rPr lang="ja-JP" altLang="en-US" sz="2000" dirty="0">
                <a:solidFill>
                  <a:schemeClr val="tx1"/>
                </a:solidFill>
              </a:rPr>
              <a:t>剤　　</a:t>
            </a:r>
            <a:endParaRPr lang="en-US" altLang="ja-JP" sz="2000" dirty="0">
              <a:solidFill>
                <a:schemeClr val="tx1"/>
              </a:solidFill>
            </a:endParaRPr>
          </a:p>
          <a:p>
            <a:r>
              <a:rPr lang="ja-JP" altLang="en-US" sz="2000" dirty="0">
                <a:solidFill>
                  <a:schemeClr val="tx1"/>
                </a:solidFill>
              </a:rPr>
              <a:t>　　　 で</a:t>
            </a:r>
            <a:r>
              <a:rPr lang="ja-JP" altLang="en-US" sz="2000" dirty="0" smtClean="0">
                <a:solidFill>
                  <a:schemeClr val="tx1"/>
                </a:solidFill>
              </a:rPr>
              <a:t>まとめたもの</a:t>
            </a:r>
          </a:p>
        </p:txBody>
      </p:sp>
    </p:spTree>
    <p:extLst>
      <p:ext uri="{BB962C8B-B14F-4D97-AF65-F5344CB8AC3E}">
        <p14:creationId xmlns:p14="http://schemas.microsoft.com/office/powerpoint/2010/main" val="1909785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摂食嚥下（環境・状況・水分・服薬）</a:t>
            </a:r>
            <a:endParaRPr kumimoji="1" lang="ja-JP" altLang="en-US" dirty="0">
              <a:solidFill>
                <a:schemeClr val="bg1"/>
              </a:solidFill>
            </a:endParaRPr>
          </a:p>
        </p:txBody>
      </p:sp>
      <p:pic>
        <p:nvPicPr>
          <p:cNvPr id="1026" name="Picture 2" descr="C:\Users\akiko\Desktop\摂食嚥下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15566"/>
            <a:ext cx="9047049"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184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１４　食事環境</a:t>
            </a:r>
            <a:endParaRPr kumimoji="1" lang="ja-JP" altLang="en-US"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18237388"/>
              </p:ext>
            </p:extLst>
          </p:nvPr>
        </p:nvGraphicFramePr>
        <p:xfrm>
          <a:off x="251520" y="1131590"/>
          <a:ext cx="8640960" cy="3383280"/>
        </p:xfrm>
        <a:graphic>
          <a:graphicData uri="http://schemas.openxmlformats.org/drawingml/2006/table">
            <a:tbl>
              <a:tblPr bandRow="1">
                <a:tableStyleId>{5C22544A-7EE6-4342-B048-85BDC9FD1C3A}</a:tableStyleId>
              </a:tblPr>
              <a:tblGrid>
                <a:gridCol w="1728192"/>
                <a:gridCol w="691276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latin typeface="ＭＳ ゴシック" panose="020B0609070205080204" pitchFamily="49" charset="-128"/>
                          <a:ea typeface="ＭＳ ゴシック" panose="020B0609070205080204" pitchFamily="49" charset="-128"/>
                        </a:rPr>
                        <a:t>場所</a:t>
                      </a:r>
                      <a:endParaRPr kumimoji="1" lang="ja-JP" altLang="en-US" sz="2400" dirty="0" smtClean="0"/>
                    </a:p>
                  </a:txBody>
                  <a:tcPr anchor="ctr"/>
                </a:tc>
                <a:tc>
                  <a:txBody>
                    <a:bodyPr/>
                    <a:lstStyle/>
                    <a:p>
                      <a:pPr marL="342900" indent="-342900">
                        <a:buFont typeface="Arial" panose="020B0604020202020204" pitchFamily="34" charset="0"/>
                        <a:buChar char="•"/>
                      </a:pPr>
                      <a:r>
                        <a:rPr kumimoji="1" lang="ja-JP" altLang="en-US" sz="2400" dirty="0" smtClean="0"/>
                        <a:t>食事をする場所をチェックする．</a:t>
                      </a:r>
                      <a:endParaRPr kumimoji="1" lang="en-US" altLang="ja-JP" sz="24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latin typeface="ＭＳ ゴシック" panose="020B0609070205080204" pitchFamily="49" charset="-128"/>
                          <a:ea typeface="ＭＳ ゴシック" panose="020B0609070205080204" pitchFamily="49" charset="-128"/>
                        </a:rPr>
                        <a:t>用具</a:t>
                      </a:r>
                      <a:endParaRPr kumimoji="1" lang="ja-JP" altLang="en-US" sz="2400" dirty="0" smtClean="0"/>
                    </a:p>
                  </a:txBody>
                  <a:tcPr anchor="ctr"/>
                </a:tc>
                <a:tc>
                  <a:txBody>
                    <a:bodyPr/>
                    <a:lstStyle/>
                    <a:p>
                      <a:pPr marL="342900" indent="-342900">
                        <a:buFont typeface="Arial" panose="020B0604020202020204" pitchFamily="34" charset="0"/>
                        <a:buChar char="•"/>
                      </a:pPr>
                      <a:r>
                        <a:rPr kumimoji="1" lang="ja-JP" altLang="en-US" sz="2400" dirty="0" smtClean="0"/>
                        <a:t>食事を摂る用具をチェックする．</a:t>
                      </a:r>
                      <a:endParaRPr kumimoji="1" lang="en-US" altLang="ja-JP" sz="2400" dirty="0" smtClean="0"/>
                    </a:p>
                  </a:txBody>
                  <a:tcPr/>
                </a:tc>
              </a:tr>
              <a:tr h="370840">
                <a:tc>
                  <a:txBody>
                    <a:bodyPr/>
                    <a:lstStyle/>
                    <a:p>
                      <a:r>
                        <a:rPr kumimoji="1" lang="ja-JP" altLang="en-US" sz="2400" dirty="0" smtClean="0"/>
                        <a:t>姿勢</a:t>
                      </a:r>
                      <a:endParaRPr kumimoji="1" lang="ja-JP" altLang="en-US" sz="2400" dirty="0"/>
                    </a:p>
                  </a:txBody>
                  <a:tcPr anchor="ctr"/>
                </a:tc>
                <a:tc>
                  <a:txBody>
                    <a:bodyPr/>
                    <a:lstStyle/>
                    <a:p>
                      <a:pPr marL="342900" indent="-342900">
                        <a:buFont typeface="Arial" panose="020B0604020202020204" pitchFamily="34" charset="0"/>
                        <a:buChar char="•"/>
                      </a:pPr>
                      <a:r>
                        <a:rPr kumimoji="1" lang="ja-JP" altLang="en-US" sz="2400" dirty="0" smtClean="0"/>
                        <a:t>食事を食べる時の角度を記入する．</a:t>
                      </a:r>
                      <a:endParaRPr kumimoji="1" lang="en-US" altLang="ja-JP" sz="2400" dirty="0" smtClean="0"/>
                    </a:p>
                    <a:p>
                      <a:pPr marL="342900" indent="-342900">
                        <a:buFont typeface="Arial" panose="020B0604020202020204" pitchFamily="34" charset="0"/>
                        <a:buChar char="•"/>
                      </a:pPr>
                      <a:r>
                        <a:rPr kumimoji="1" lang="ja-JP" altLang="en-US" sz="2400" dirty="0" smtClean="0"/>
                        <a:t>端坐位や標準車椅子，椅子座位の際，</a:t>
                      </a:r>
                      <a:r>
                        <a:rPr kumimoji="1" lang="en-US" altLang="ja-JP" sz="2400" dirty="0" smtClean="0"/>
                        <a:t>90</a:t>
                      </a:r>
                      <a:r>
                        <a:rPr kumimoji="1" lang="ja-JP" altLang="en-US" sz="2400" dirty="0" smtClean="0"/>
                        <a:t>度と記入する．</a:t>
                      </a:r>
                      <a:endParaRPr kumimoji="1" lang="en-US" altLang="ja-JP" sz="2400" dirty="0" smtClean="0"/>
                    </a:p>
                  </a:txBody>
                  <a:tcPr/>
                </a:tc>
              </a:tr>
              <a:tr h="370840">
                <a:tc>
                  <a:txBody>
                    <a:bodyPr/>
                    <a:lstStyle/>
                    <a:p>
                      <a:r>
                        <a:rPr kumimoji="1" lang="ja-JP" altLang="en-US" sz="2400" dirty="0" smtClean="0">
                          <a:latin typeface="ＭＳ ゴシック" panose="020B0609070205080204" pitchFamily="49" charset="-128"/>
                          <a:ea typeface="ＭＳ ゴシック" panose="020B0609070205080204" pitchFamily="49" charset="-128"/>
                        </a:rPr>
                        <a:t>食事環境の整備</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食事環境に配慮が必要な場合がある．　　　　　（例：</a:t>
                      </a:r>
                      <a:r>
                        <a:rPr lang="en-US" altLang="ja-JP" sz="2400" dirty="0" smtClean="0"/>
                        <a:t>TV</a:t>
                      </a:r>
                      <a:r>
                        <a:rPr lang="ja-JP" altLang="en-US" sz="2400" dirty="0" smtClean="0"/>
                        <a:t>など消して静かな環境）</a:t>
                      </a:r>
                    </a:p>
                  </a:txBody>
                  <a:tcPr/>
                </a:tc>
              </a:tr>
              <a:tr h="370840">
                <a:tc>
                  <a:txBody>
                    <a:bodyPr/>
                    <a:lstStyle/>
                    <a:p>
                      <a:r>
                        <a:rPr kumimoji="1" lang="ja-JP" altLang="en-US" sz="2400" dirty="0" smtClean="0"/>
                        <a:t>その他</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上記以外に必要な情報を記入する．</a:t>
                      </a:r>
                      <a:endParaRPr lang="en-US" altLang="ja-JP" sz="2400" dirty="0" smtClean="0"/>
                    </a:p>
                  </a:txBody>
                  <a:tcPr/>
                </a:tc>
              </a:tr>
            </a:tbl>
          </a:graphicData>
        </a:graphic>
      </p:graphicFrame>
    </p:spTree>
    <p:extLst>
      <p:ext uri="{BB962C8B-B14F-4D97-AF65-F5344CB8AC3E}">
        <p14:creationId xmlns:p14="http://schemas.microsoft.com/office/powerpoint/2010/main" val="233148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１５　食事状況</a:t>
            </a:r>
            <a:endParaRPr kumimoji="1" lang="ja-JP" altLang="en-US" dirty="0">
              <a:solidFill>
                <a:schemeClr val="bg1"/>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660257951"/>
              </p:ext>
            </p:extLst>
          </p:nvPr>
        </p:nvGraphicFramePr>
        <p:xfrm>
          <a:off x="251520" y="843558"/>
          <a:ext cx="8640960" cy="4238223"/>
        </p:xfrm>
        <a:graphic>
          <a:graphicData uri="http://schemas.openxmlformats.org/drawingml/2006/table">
            <a:tbl>
              <a:tblPr bandRow="1">
                <a:tableStyleId>{5C22544A-7EE6-4342-B048-85BDC9FD1C3A}</a:tableStyleId>
              </a:tblPr>
              <a:tblGrid>
                <a:gridCol w="1844095"/>
                <a:gridCol w="6796865"/>
              </a:tblGrid>
              <a:tr h="468627">
                <a:tc>
                  <a:txBody>
                    <a:bodyPr/>
                    <a:lstStyle/>
                    <a:p>
                      <a:r>
                        <a:rPr kumimoji="1" lang="ja-JP" altLang="en-US" sz="2400" dirty="0" smtClean="0"/>
                        <a:t>食事介助</a:t>
                      </a:r>
                      <a:endParaRPr kumimoji="1" lang="ja-JP" altLang="en-US" sz="2400" dirty="0"/>
                    </a:p>
                  </a:txBody>
                  <a:tcPr anchor="ctr"/>
                </a:tc>
                <a:tc>
                  <a:txBody>
                    <a:bodyPr/>
                    <a:lstStyle/>
                    <a:p>
                      <a:r>
                        <a:rPr kumimoji="1" lang="ja-JP" altLang="en-US" sz="2400" dirty="0" smtClean="0"/>
                        <a:t>介助方法をチェックする．</a:t>
                      </a:r>
                      <a:endParaRPr kumimoji="1" lang="ja-JP" altLang="en-US" sz="2400" dirty="0"/>
                    </a:p>
                  </a:txBody>
                  <a:tcPr/>
                </a:tc>
              </a:tr>
              <a:tr h="468627">
                <a:tc>
                  <a:txBody>
                    <a:bodyPr/>
                    <a:lstStyle/>
                    <a:p>
                      <a:r>
                        <a:rPr kumimoji="1" lang="ja-JP" altLang="en-US" sz="2400" dirty="0" smtClean="0"/>
                        <a:t>食事回数</a:t>
                      </a:r>
                      <a:endParaRPr kumimoji="1" lang="ja-JP" altLang="en-US" sz="2400" dirty="0"/>
                    </a:p>
                  </a:txBody>
                  <a:tcPr anchor="ctr"/>
                </a:tc>
                <a:tc>
                  <a:txBody>
                    <a:bodyPr/>
                    <a:lstStyle/>
                    <a:p>
                      <a:r>
                        <a:rPr kumimoji="1" lang="ja-JP" altLang="en-US" sz="2400" dirty="0" smtClean="0"/>
                        <a:t>一般的には１日３食だが，３食では十分に摂取できない場合に，５食・６食など，「間食」が必要になる．</a:t>
                      </a:r>
                    </a:p>
                  </a:txBody>
                  <a:tcPr/>
                </a:tc>
              </a:tr>
              <a:tr h="468627">
                <a:tc>
                  <a:txBody>
                    <a:bodyPr/>
                    <a:lstStyle/>
                    <a:p>
                      <a:r>
                        <a:rPr kumimoji="1" lang="ja-JP" altLang="en-US" sz="2400" dirty="0" smtClean="0"/>
                        <a:t>食事時間</a:t>
                      </a:r>
                      <a:endParaRPr kumimoji="1" lang="ja-JP" altLang="en-US" sz="2400" dirty="0"/>
                    </a:p>
                  </a:txBody>
                  <a:tcPr anchor="ctr"/>
                </a:tc>
                <a:tc>
                  <a:txBody>
                    <a:bodyPr/>
                    <a:lstStyle/>
                    <a:p>
                      <a:r>
                        <a:rPr kumimoji="1" lang="ja-JP" altLang="en-US" sz="2400" dirty="0" smtClean="0"/>
                        <a:t>１回の食事時間を記入する．</a:t>
                      </a:r>
                      <a:endParaRPr kumimoji="1" lang="en-US" altLang="ja-JP" sz="2400" dirty="0" smtClean="0"/>
                    </a:p>
                    <a:p>
                      <a:r>
                        <a:rPr kumimoji="1" lang="ja-JP" altLang="en-US" sz="2400" dirty="0" smtClean="0"/>
                        <a:t>一般的には，</a:t>
                      </a:r>
                      <a:r>
                        <a:rPr kumimoji="1" lang="ja-JP" altLang="en-US" sz="2400" u="sng" dirty="0" smtClean="0"/>
                        <a:t>３０分以内で７割以上摂取が基準</a:t>
                      </a:r>
                      <a:r>
                        <a:rPr kumimoji="1" lang="ja-JP" altLang="en-US" sz="2400" dirty="0" smtClean="0"/>
                        <a:t>と言われている．</a:t>
                      </a:r>
                    </a:p>
                  </a:txBody>
                  <a:tcPr/>
                </a:tc>
              </a:tr>
              <a:tr h="466329">
                <a:tc>
                  <a:txBody>
                    <a:bodyPr/>
                    <a:lstStyle/>
                    <a:p>
                      <a:r>
                        <a:rPr kumimoji="1" lang="ja-JP" altLang="en-US" sz="2400" dirty="0" smtClean="0"/>
                        <a:t>吸引</a:t>
                      </a:r>
                      <a:endParaRPr kumimoji="1" lang="ja-JP" altLang="en-US" sz="2400" dirty="0"/>
                    </a:p>
                  </a:txBody>
                  <a:tcPr anchor="ctr"/>
                </a:tc>
                <a:tc>
                  <a:txBody>
                    <a:bodyPr/>
                    <a:lstStyle/>
                    <a:p>
                      <a:r>
                        <a:rPr kumimoji="1" lang="ja-JP" altLang="en-US" sz="2400" dirty="0" smtClean="0"/>
                        <a:t>吸引をしている際，チェックする．</a:t>
                      </a:r>
                      <a:endParaRPr kumimoji="1" lang="ja-JP" altLang="en-US" sz="2400" dirty="0"/>
                    </a:p>
                  </a:txBody>
                  <a:tcPr/>
                </a:tc>
              </a:tr>
              <a:tr h="468627">
                <a:tc>
                  <a:txBody>
                    <a:bodyPr/>
                    <a:lstStyle/>
                    <a:p>
                      <a:r>
                        <a:rPr kumimoji="1" lang="ja-JP" altLang="en-US" sz="2400" dirty="0" smtClean="0"/>
                        <a:t>ムセ</a:t>
                      </a:r>
                      <a:endParaRPr kumimoji="1" lang="ja-JP" altLang="en-US" sz="2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t>食事中のムセや湿性音がある時に記載する．</a:t>
                      </a:r>
                      <a:endParaRPr lang="en-US" altLang="ja-JP" sz="2400" dirty="0" smtClean="0"/>
                    </a:p>
                  </a:txBody>
                  <a:tcPr/>
                </a:tc>
              </a:tr>
              <a:tr h="468627">
                <a:tc>
                  <a:txBody>
                    <a:bodyPr/>
                    <a:lstStyle/>
                    <a:p>
                      <a:r>
                        <a:rPr kumimoji="1" lang="ja-JP" altLang="en-US" sz="2400" dirty="0" smtClean="0"/>
                        <a:t>口腔内残渣</a:t>
                      </a:r>
                      <a:endParaRPr kumimoji="1" lang="ja-JP" altLang="en-US" sz="2400" dirty="0"/>
                    </a:p>
                  </a:txBody>
                  <a:tcPr anchor="ctr"/>
                </a:tc>
                <a:tc>
                  <a:txBody>
                    <a:bodyPr/>
                    <a:lstStyle/>
                    <a:p>
                      <a:pPr>
                        <a:buNone/>
                      </a:pPr>
                      <a:r>
                        <a:rPr lang="ja-JP" altLang="en-US" sz="2400" dirty="0" smtClean="0"/>
                        <a:t>口腔内に食物が残っている時，記載する．上手に噛んで、送り込めていない可能性がある．</a:t>
                      </a:r>
                      <a:endParaRPr lang="en-US" altLang="ja-JP" sz="2400" dirty="0" smtClean="0"/>
                    </a:p>
                  </a:txBody>
                  <a:tcPr/>
                </a:tc>
              </a:tr>
            </a:tbl>
          </a:graphicData>
        </a:graphic>
      </p:graphicFrame>
    </p:spTree>
    <p:extLst>
      <p:ext uri="{BB962C8B-B14F-4D97-AF65-F5344CB8AC3E}">
        <p14:creationId xmlns:p14="http://schemas.microsoft.com/office/powerpoint/2010/main" val="2181103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１５　食事状況（摂取方法・代償方法）</a:t>
            </a:r>
            <a:endParaRPr kumimoji="1" lang="ja-JP" altLang="en-US"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128648389"/>
              </p:ext>
            </p:extLst>
          </p:nvPr>
        </p:nvGraphicFramePr>
        <p:xfrm>
          <a:off x="251520" y="1131590"/>
          <a:ext cx="8640960" cy="3657600"/>
        </p:xfrm>
        <a:graphic>
          <a:graphicData uri="http://schemas.openxmlformats.org/drawingml/2006/table">
            <a:tbl>
              <a:tblPr bandRow="1">
                <a:tableStyleId>{5C22544A-7EE6-4342-B048-85BDC9FD1C3A}</a:tableStyleId>
              </a:tblPr>
              <a:tblGrid>
                <a:gridCol w="2232248"/>
                <a:gridCol w="6408712"/>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a:t>
                      </a:r>
                      <a:r>
                        <a:rPr kumimoji="1" lang="ja-JP" altLang="en-US" sz="2400" baseline="0" dirty="0" smtClean="0"/>
                        <a:t> </a:t>
                      </a:r>
                      <a:r>
                        <a:rPr kumimoji="1" lang="ja-JP" altLang="en-US" sz="2400" dirty="0" smtClean="0"/>
                        <a:t>ペーシング　　</a:t>
                      </a:r>
                      <a:endParaRPr kumimoji="1" lang="en-US" altLang="ja-JP"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　　調節</a:t>
                      </a:r>
                    </a:p>
                  </a:txBody>
                  <a:tcPr anchor="ctr"/>
                </a:tc>
                <a:tc>
                  <a:txBody>
                    <a:bodyPr/>
                    <a:lstStyle/>
                    <a:p>
                      <a:pPr marL="342900" indent="-342900">
                        <a:buFont typeface="Arial" panose="020B0604020202020204" pitchFamily="34" charset="0"/>
                        <a:buChar char="•"/>
                      </a:pPr>
                      <a:r>
                        <a:rPr kumimoji="1" lang="ja-JP" altLang="en-US" sz="2400" dirty="0" smtClean="0"/>
                        <a:t>自力摂取できるがペースが速い為，誤嚥のリスクが高い時，ゆっくり摂取してもらうように声掛けが必要．</a:t>
                      </a:r>
                      <a:endParaRPr kumimoji="1" lang="en-US" altLang="ja-JP" sz="24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t>□ 複数回嚥下</a:t>
                      </a:r>
                      <a:endParaRPr kumimoji="1" lang="ja-JP" altLang="en-US" sz="2400" dirty="0" smtClean="0"/>
                    </a:p>
                  </a:txBody>
                  <a:tcPr anchor="ctr"/>
                </a:tc>
                <a:tc>
                  <a:txBody>
                    <a:bodyPr/>
                    <a:lstStyle/>
                    <a:p>
                      <a:pPr marL="342900" indent="-342900">
                        <a:buFont typeface="Arial" panose="020B0604020202020204" pitchFamily="34" charset="0"/>
                        <a:buChar char="•"/>
                      </a:pPr>
                      <a:r>
                        <a:rPr lang="ja-JP" altLang="en-US" sz="2400" dirty="0" smtClean="0"/>
                        <a:t>咽頭残留し，一回では飲み込みきれないため，一口に対し何回か飲み込みが必要</a:t>
                      </a:r>
                      <a:r>
                        <a:rPr kumimoji="1" lang="ja-JP" altLang="en-US" sz="2400" dirty="0" smtClean="0"/>
                        <a:t>．</a:t>
                      </a:r>
                      <a:endParaRPr kumimoji="1" lang="en-US" altLang="ja-JP" sz="2400" dirty="0" smtClean="0"/>
                    </a:p>
                  </a:txBody>
                  <a:tcPr/>
                </a:tc>
              </a:tr>
              <a:tr h="370840">
                <a:tc>
                  <a:txBody>
                    <a:bodyPr/>
                    <a:lstStyle/>
                    <a:p>
                      <a:r>
                        <a:rPr lang="ja-JP" altLang="en-US" sz="2400" dirty="0" smtClean="0"/>
                        <a:t>□ うなずき嚥下</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咽頭残留しやすい為，飲み込む際にうなずいて摂取が有効な時</a:t>
                      </a:r>
                      <a:r>
                        <a:rPr kumimoji="1" lang="ja-JP" altLang="en-US" sz="2400" dirty="0" smtClean="0"/>
                        <a:t>，チェックする．</a:t>
                      </a:r>
                      <a:endParaRPr kumimoji="1" lang="en-US" altLang="ja-JP" sz="2400" dirty="0" smtClean="0"/>
                    </a:p>
                  </a:txBody>
                  <a:tcPr/>
                </a:tc>
              </a:tr>
              <a:tr h="370840">
                <a:tc>
                  <a:txBody>
                    <a:bodyPr/>
                    <a:lstStyle/>
                    <a:p>
                      <a:r>
                        <a:rPr lang="ja-JP" altLang="en-US" sz="2400" dirty="0" smtClean="0"/>
                        <a:t>□ 空嚥下</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食後に食べ物が口の中に残っていなくても，咽頭に残りやすい時，唾液を飲み込む．</a:t>
                      </a:r>
                    </a:p>
                  </a:txBody>
                  <a:tcPr/>
                </a:tc>
              </a:tr>
            </a:tbl>
          </a:graphicData>
        </a:graphic>
      </p:graphicFrame>
    </p:spTree>
    <p:extLst>
      <p:ext uri="{BB962C8B-B14F-4D97-AF65-F5344CB8AC3E}">
        <p14:creationId xmlns:p14="http://schemas.microsoft.com/office/powerpoint/2010/main" val="2504485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71550"/>
          </a:xfrm>
          <a:solidFill>
            <a:schemeClr val="tx2"/>
          </a:solidFill>
        </p:spPr>
        <p:txBody>
          <a:bodyPr>
            <a:normAutofit/>
          </a:bodyPr>
          <a:lstStyle/>
          <a:p>
            <a:r>
              <a:rPr kumimoji="1" lang="en-US" altLang="ja-JP" dirty="0" smtClean="0">
                <a:solidFill>
                  <a:schemeClr val="bg1"/>
                </a:solidFill>
              </a:rPr>
              <a:t>【</a:t>
            </a:r>
            <a:r>
              <a:rPr kumimoji="1" lang="ja-JP" altLang="en-US" dirty="0" smtClean="0">
                <a:solidFill>
                  <a:schemeClr val="bg1"/>
                </a:solidFill>
              </a:rPr>
              <a:t>基本情報</a:t>
            </a:r>
            <a:r>
              <a:rPr kumimoji="1" lang="en-US" altLang="ja-JP" dirty="0" smtClean="0">
                <a:solidFill>
                  <a:schemeClr val="bg1"/>
                </a:solidFill>
              </a:rPr>
              <a:t>】</a:t>
            </a:r>
            <a:endParaRPr kumimoji="1" lang="ja-JP" alt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73" y="1260282"/>
            <a:ext cx="8931123" cy="267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174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DCIM\103___04\IMG_3186.JPG"/>
          <p:cNvPicPr>
            <a:picLocks noGrp="1" noChangeAspect="1" noChangeArrowheads="1"/>
          </p:cNvPicPr>
          <p:nvPr>
            <p:ph idx="1"/>
          </p:nvPr>
        </p:nvPicPr>
        <p:blipFill rotWithShape="1">
          <a:blip r:embed="rId2" cstate="print"/>
          <a:srcRect t="9943" b="17037"/>
          <a:stretch/>
        </p:blipFill>
        <p:spPr bwMode="auto">
          <a:xfrm>
            <a:off x="1835696" y="2067694"/>
            <a:ext cx="5508611" cy="3016822"/>
          </a:xfrm>
          <a:prstGeom prst="rect">
            <a:avLst/>
          </a:prstGeom>
          <a:noFill/>
        </p:spPr>
      </p:pic>
      <p:sp>
        <p:nvSpPr>
          <p:cNvPr id="5" name="テキスト ボックス 4"/>
          <p:cNvSpPr txBox="1"/>
          <p:nvPr/>
        </p:nvSpPr>
        <p:spPr>
          <a:xfrm>
            <a:off x="2431633" y="4417720"/>
            <a:ext cx="1728192" cy="646331"/>
          </a:xfrm>
          <a:prstGeom prst="rect">
            <a:avLst/>
          </a:prstGeom>
          <a:solidFill>
            <a:schemeClr val="bg1"/>
          </a:solidFill>
        </p:spPr>
        <p:txBody>
          <a:bodyPr wrap="square" rtlCol="0">
            <a:spAutoFit/>
          </a:bodyPr>
          <a:lstStyle/>
          <a:p>
            <a:r>
              <a:rPr kumimoji="1" lang="ja-JP" altLang="en-US" b="1" dirty="0" smtClean="0"/>
              <a:t>カレースプーン</a:t>
            </a:r>
            <a:endParaRPr kumimoji="1" lang="en-US" altLang="ja-JP" b="1" dirty="0" smtClean="0"/>
          </a:p>
          <a:p>
            <a:pPr algn="ctr"/>
            <a:r>
              <a:rPr kumimoji="1" lang="en-US" altLang="ja-JP" b="1" dirty="0" smtClean="0"/>
              <a:t>1/2</a:t>
            </a:r>
            <a:r>
              <a:rPr kumimoji="1" lang="ja-JP" altLang="en-US" b="1" dirty="0" smtClean="0"/>
              <a:t>杯</a:t>
            </a:r>
            <a:endParaRPr kumimoji="1" lang="ja-JP" altLang="en-US" b="1" dirty="0"/>
          </a:p>
        </p:txBody>
      </p:sp>
      <p:sp>
        <p:nvSpPr>
          <p:cNvPr id="6" name="テキスト ボックス 5"/>
          <p:cNvSpPr txBox="1"/>
          <p:nvPr/>
        </p:nvSpPr>
        <p:spPr>
          <a:xfrm>
            <a:off x="4211960" y="4417721"/>
            <a:ext cx="1512168" cy="646331"/>
          </a:xfrm>
          <a:prstGeom prst="rect">
            <a:avLst/>
          </a:prstGeom>
          <a:solidFill>
            <a:schemeClr val="bg1"/>
          </a:solidFill>
        </p:spPr>
        <p:txBody>
          <a:bodyPr wrap="square" rtlCol="0">
            <a:spAutoFit/>
          </a:bodyPr>
          <a:lstStyle/>
          <a:p>
            <a:pPr algn="ctr"/>
            <a:r>
              <a:rPr lang="ja-JP" altLang="en-US" b="1" dirty="0" smtClean="0"/>
              <a:t>小</a:t>
            </a:r>
            <a:r>
              <a:rPr kumimoji="1" lang="ja-JP" altLang="en-US" b="1" dirty="0" smtClean="0"/>
              <a:t>スプーン</a:t>
            </a:r>
            <a:endParaRPr kumimoji="1" lang="en-US" altLang="ja-JP" b="1" dirty="0" smtClean="0"/>
          </a:p>
          <a:p>
            <a:pPr algn="ctr"/>
            <a:r>
              <a:rPr kumimoji="1" lang="en-US" altLang="ja-JP" b="1" dirty="0" smtClean="0"/>
              <a:t>1</a:t>
            </a:r>
            <a:r>
              <a:rPr kumimoji="1" lang="ja-JP" altLang="en-US" b="1" dirty="0" smtClean="0"/>
              <a:t>杯</a:t>
            </a:r>
            <a:endParaRPr kumimoji="1" lang="ja-JP" altLang="en-US" b="1" dirty="0"/>
          </a:p>
        </p:txBody>
      </p:sp>
      <p:sp>
        <p:nvSpPr>
          <p:cNvPr id="11" name="テキスト ボックス 10"/>
          <p:cNvSpPr txBox="1"/>
          <p:nvPr/>
        </p:nvSpPr>
        <p:spPr>
          <a:xfrm>
            <a:off x="5832140" y="4434014"/>
            <a:ext cx="1188132" cy="584775"/>
          </a:xfrm>
          <a:prstGeom prst="rect">
            <a:avLst/>
          </a:prstGeom>
          <a:solidFill>
            <a:schemeClr val="bg1"/>
          </a:solidFill>
        </p:spPr>
        <p:txBody>
          <a:bodyPr wrap="square" rtlCol="0">
            <a:spAutoFit/>
          </a:bodyPr>
          <a:lstStyle/>
          <a:p>
            <a:pPr algn="ctr"/>
            <a:r>
              <a:rPr kumimoji="1" lang="ja-JP" altLang="en-US" sz="3200" b="1" dirty="0" smtClean="0">
                <a:solidFill>
                  <a:srgbClr val="FF0000"/>
                </a:solidFill>
              </a:rPr>
              <a:t>＝３ｇ</a:t>
            </a:r>
            <a:endParaRPr kumimoji="1" lang="ja-JP" altLang="en-US" sz="3200" b="1" dirty="0">
              <a:solidFill>
                <a:srgbClr val="FF0000"/>
              </a:solidFill>
            </a:endParaRPr>
          </a:p>
        </p:txBody>
      </p:sp>
      <p:sp>
        <p:nvSpPr>
          <p:cNvPr id="12" name="角丸四角形吹き出し 11"/>
          <p:cNvSpPr/>
          <p:nvPr/>
        </p:nvSpPr>
        <p:spPr>
          <a:xfrm>
            <a:off x="6588224" y="2571750"/>
            <a:ext cx="2448272" cy="1296144"/>
          </a:xfrm>
          <a:prstGeom prst="wedgeRoundRectCallout">
            <a:avLst>
              <a:gd name="adj1" fmla="val -46704"/>
              <a:gd name="adj2" fmla="val 976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安全な一口量は</a:t>
            </a:r>
            <a:endParaRPr kumimoji="1" lang="en-US" altLang="ja-JP" sz="2400" dirty="0" smtClean="0">
              <a:solidFill>
                <a:schemeClr val="tx1"/>
              </a:solidFill>
            </a:endParaRPr>
          </a:p>
          <a:p>
            <a:pPr algn="ctr"/>
            <a:r>
              <a:rPr lang="en-US" altLang="ja-JP" sz="3200" u="sng" dirty="0" smtClean="0">
                <a:solidFill>
                  <a:srgbClr val="FF0000"/>
                </a:solidFill>
              </a:rPr>
              <a:t>3g</a:t>
            </a:r>
          </a:p>
          <a:p>
            <a:pPr algn="ctr"/>
            <a:r>
              <a:rPr lang="ja-JP" altLang="en-US" sz="2400" dirty="0" smtClean="0">
                <a:solidFill>
                  <a:schemeClr val="tx1"/>
                </a:solidFill>
              </a:rPr>
              <a:t>と言われている．</a:t>
            </a:r>
            <a:endParaRPr kumimoji="1" lang="ja-JP" altLang="en-US" sz="2400" dirty="0">
              <a:solidFill>
                <a:schemeClr val="tx1"/>
              </a:solidFill>
            </a:endParaRPr>
          </a:p>
        </p:txBody>
      </p:sp>
      <p:sp>
        <p:nvSpPr>
          <p:cNvPr id="8"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mtClean="0">
                <a:solidFill>
                  <a:schemeClr val="bg1"/>
                </a:solidFill>
              </a:rPr>
              <a:t>１５　食事状況（摂取方法・代償方法）</a:t>
            </a:r>
            <a:endParaRPr lang="ja-JP" altLang="en-US" dirty="0">
              <a:solidFill>
                <a:schemeClr val="bg1"/>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2020343422"/>
              </p:ext>
            </p:extLst>
          </p:nvPr>
        </p:nvGraphicFramePr>
        <p:xfrm>
          <a:off x="251520" y="843558"/>
          <a:ext cx="8640960" cy="1188720"/>
        </p:xfrm>
        <a:graphic>
          <a:graphicData uri="http://schemas.openxmlformats.org/drawingml/2006/table">
            <a:tbl>
              <a:tblPr bandRow="1">
                <a:tableStyleId>{5C22544A-7EE6-4342-B048-85BDC9FD1C3A}</a:tableStyleId>
              </a:tblPr>
              <a:tblGrid>
                <a:gridCol w="2448272"/>
                <a:gridCol w="619268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a:t>
                      </a:r>
                      <a:r>
                        <a:rPr kumimoji="1" lang="ja-JP" altLang="en-US" sz="2400" baseline="0" dirty="0" smtClean="0"/>
                        <a:t> 一口量の調整</a:t>
                      </a:r>
                      <a:endParaRPr kumimoji="1" lang="en-US" altLang="ja-JP" sz="2400" dirty="0" smtClean="0"/>
                    </a:p>
                  </a:txBody>
                  <a:tcPr anchor="ctr"/>
                </a:tc>
                <a:tc>
                  <a:txBody>
                    <a:bodyPr/>
                    <a:lstStyle/>
                    <a:p>
                      <a:pPr marL="342900" indent="-342900">
                        <a:buFont typeface="Arial" panose="020B0604020202020204" pitchFamily="34" charset="0"/>
                        <a:buChar char="•"/>
                      </a:pPr>
                      <a:r>
                        <a:rPr kumimoji="1" lang="ja-JP" altLang="en-US" sz="2400" dirty="0" smtClean="0"/>
                        <a:t>自力摂取できるが一口量が多くなり，誤嚥のリスクが高い時，ゆっくり摂取してもらうように声掛けをしたり，スプーンの調整が必要．</a:t>
                      </a:r>
                      <a:endParaRPr kumimoji="1" lang="en-US" altLang="ja-JP" sz="2400" dirty="0" smtClean="0"/>
                    </a:p>
                  </a:txBody>
                  <a:tcPr/>
                </a:tc>
              </a:tr>
            </a:tbl>
          </a:graphicData>
        </a:graphic>
      </p:graphicFrame>
    </p:spTree>
    <p:extLst>
      <p:ext uri="{BB962C8B-B14F-4D97-AF65-F5344CB8AC3E}">
        <p14:creationId xmlns:p14="http://schemas.microsoft.com/office/powerpoint/2010/main" val="2468337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１５　食事状況（摂取方法・代償方法）</a:t>
            </a:r>
            <a:endParaRPr kumimoji="1" lang="ja-JP" altLang="en-US"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396386329"/>
              </p:ext>
            </p:extLst>
          </p:nvPr>
        </p:nvGraphicFramePr>
        <p:xfrm>
          <a:off x="251520" y="1131590"/>
          <a:ext cx="8640960" cy="3200400"/>
        </p:xfrm>
        <a:graphic>
          <a:graphicData uri="http://schemas.openxmlformats.org/drawingml/2006/table">
            <a:tbl>
              <a:tblPr bandRow="1">
                <a:tableStyleId>{5C22544A-7EE6-4342-B048-85BDC9FD1C3A}</a:tableStyleId>
              </a:tblPr>
              <a:tblGrid>
                <a:gridCol w="2232248"/>
                <a:gridCol w="6408712"/>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 </a:t>
                      </a:r>
                      <a:r>
                        <a:rPr lang="ja-JP" altLang="en-US" sz="2400" dirty="0" smtClean="0"/>
                        <a:t>交互嚥下</a:t>
                      </a:r>
                      <a:endParaRPr kumimoji="1" lang="ja-JP" altLang="en-US" sz="2400" dirty="0" smtClean="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t>咽頭残留しやすい時，異なった形の食べ物を交互に飲み込むことで，クリアランスする．（例：ミキサー食＋ゼリー，と</a:t>
                      </a:r>
                      <a:r>
                        <a:rPr lang="ja-JP" altLang="en-US" sz="2400" dirty="0" err="1" smtClean="0"/>
                        <a:t>ろみ</a:t>
                      </a:r>
                      <a:r>
                        <a:rPr lang="ja-JP" altLang="en-US" sz="2400" dirty="0" smtClean="0"/>
                        <a:t>水）</a:t>
                      </a:r>
                      <a:endParaRPr kumimoji="1" lang="en-US" altLang="ja-JP" sz="24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t>□ 頸部回旋法</a:t>
                      </a:r>
                      <a:endParaRPr kumimoji="1" lang="ja-JP" altLang="en-US" sz="2400" dirty="0" smtClean="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t>麻痺などにより喉の通りが悪い方</a:t>
                      </a:r>
                      <a:r>
                        <a:rPr lang="en-US" altLang="ja-JP" sz="2400" dirty="0" smtClean="0"/>
                        <a:t>(</a:t>
                      </a:r>
                      <a:r>
                        <a:rPr lang="ja-JP" altLang="en-US" sz="2400" dirty="0" smtClean="0"/>
                        <a:t>患側</a:t>
                      </a:r>
                      <a:r>
                        <a:rPr lang="en-US" altLang="ja-JP" sz="2400" dirty="0" smtClean="0"/>
                        <a:t>)</a:t>
                      </a:r>
                      <a:r>
                        <a:rPr lang="ja-JP" altLang="en-US" sz="2400" dirty="0" smtClean="0"/>
                        <a:t>を向いて飲み込むことで，喉の通りが良い方（健側）で飲み込み，喉に残りにくくする</a:t>
                      </a:r>
                      <a:r>
                        <a:rPr kumimoji="1" lang="ja-JP" altLang="en-US" sz="2400" dirty="0" smtClean="0"/>
                        <a:t>．</a:t>
                      </a:r>
                      <a:endParaRPr kumimoji="1" lang="en-US" altLang="ja-JP" sz="2400" dirty="0" smtClean="0"/>
                    </a:p>
                  </a:txBody>
                  <a:tcPr/>
                </a:tc>
              </a:tr>
              <a:tr h="370840">
                <a:tc>
                  <a:txBody>
                    <a:bodyPr/>
                    <a:lstStyle/>
                    <a:p>
                      <a:r>
                        <a:rPr lang="ja-JP" altLang="en-US" sz="2400" dirty="0" smtClean="0"/>
                        <a:t>□ 一側嚥下</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麻痺のない方</a:t>
                      </a:r>
                      <a:r>
                        <a:rPr lang="en-US" altLang="ja-JP" sz="2400" dirty="0" smtClean="0"/>
                        <a:t>(</a:t>
                      </a:r>
                      <a:r>
                        <a:rPr lang="ja-JP" altLang="en-US" sz="2400" dirty="0" smtClean="0"/>
                        <a:t>健側</a:t>
                      </a:r>
                      <a:r>
                        <a:rPr lang="en-US" altLang="ja-JP" sz="2400" dirty="0" smtClean="0"/>
                        <a:t>)</a:t>
                      </a:r>
                      <a:r>
                        <a:rPr lang="ja-JP" altLang="en-US" sz="2400" dirty="0" smtClean="0"/>
                        <a:t>を下にし、頸部は患側を向きながら飲み込むことで，喉に残りにくくする</a:t>
                      </a:r>
                      <a:r>
                        <a:rPr kumimoji="1" lang="ja-JP" altLang="en-US" sz="2400" dirty="0" smtClean="0"/>
                        <a:t>．</a:t>
                      </a:r>
                      <a:endParaRPr kumimoji="1" lang="en-US" altLang="ja-JP" sz="2400" dirty="0" smtClean="0"/>
                    </a:p>
                  </a:txBody>
                  <a:tcPr/>
                </a:tc>
              </a:tr>
            </a:tbl>
          </a:graphicData>
        </a:graphic>
      </p:graphicFrame>
    </p:spTree>
    <p:extLst>
      <p:ext uri="{BB962C8B-B14F-4D97-AF65-F5344CB8AC3E}">
        <p14:creationId xmlns:p14="http://schemas.microsoft.com/office/powerpoint/2010/main" val="1660084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idx="1"/>
          </p:nvPr>
        </p:nvSpPr>
        <p:spPr>
          <a:xfrm>
            <a:off x="395536" y="51470"/>
            <a:ext cx="3096344" cy="551830"/>
          </a:xfrm>
          <a:solidFill>
            <a:srgbClr val="002060"/>
          </a:solidFill>
        </p:spPr>
        <p:txBody>
          <a:bodyPr anchor="ctr">
            <a:normAutofit/>
          </a:bodyPr>
          <a:lstStyle/>
          <a:p>
            <a:pPr algn="ctr"/>
            <a:r>
              <a:rPr kumimoji="1" lang="ja-JP" altLang="en-US" sz="2800" b="0" dirty="0" smtClean="0">
                <a:solidFill>
                  <a:schemeClr val="bg1"/>
                </a:solidFill>
              </a:rPr>
              <a:t>頚部回旋法</a:t>
            </a:r>
            <a:endParaRPr kumimoji="1" lang="ja-JP" altLang="en-US" sz="2800" b="0" dirty="0">
              <a:solidFill>
                <a:schemeClr val="bg1"/>
              </a:solidFill>
            </a:endParaRPr>
          </a:p>
        </p:txBody>
      </p:sp>
      <p:pic>
        <p:nvPicPr>
          <p:cNvPr id="11" name="コンテンツ プレースホルダー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7" y="622218"/>
            <a:ext cx="3096344" cy="4325796"/>
          </a:xfrm>
        </p:spPr>
      </p:pic>
      <p:pic>
        <p:nvPicPr>
          <p:cNvPr id="12" name="コンテンツ プレースホルダー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36096" y="699542"/>
            <a:ext cx="3312368" cy="4303163"/>
          </a:xfrm>
        </p:spPr>
      </p:pic>
      <p:sp>
        <p:nvSpPr>
          <p:cNvPr id="13" name="正方形/長方形 12"/>
          <p:cNvSpPr/>
          <p:nvPr/>
        </p:nvSpPr>
        <p:spPr>
          <a:xfrm>
            <a:off x="1403648" y="2715766"/>
            <a:ext cx="432048"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患側</a:t>
            </a:r>
            <a:endParaRPr kumimoji="1" lang="ja-JP" altLang="en-US" b="1" dirty="0">
              <a:solidFill>
                <a:schemeClr val="tx1"/>
              </a:solidFill>
            </a:endParaRPr>
          </a:p>
        </p:txBody>
      </p:sp>
      <p:sp>
        <p:nvSpPr>
          <p:cNvPr id="15" name="正方形/長方形 14"/>
          <p:cNvSpPr/>
          <p:nvPr/>
        </p:nvSpPr>
        <p:spPr>
          <a:xfrm>
            <a:off x="6732240" y="1691006"/>
            <a:ext cx="432048"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患側</a:t>
            </a:r>
            <a:endParaRPr kumimoji="1" lang="ja-JP" altLang="en-US" b="1" dirty="0">
              <a:solidFill>
                <a:schemeClr val="tx1"/>
              </a:solidFill>
            </a:endParaRPr>
          </a:p>
        </p:txBody>
      </p:sp>
      <p:sp>
        <p:nvSpPr>
          <p:cNvPr id="16" name="角丸四角形吹き出し 15"/>
          <p:cNvSpPr/>
          <p:nvPr/>
        </p:nvSpPr>
        <p:spPr>
          <a:xfrm>
            <a:off x="92429" y="2087050"/>
            <a:ext cx="1512168" cy="628716"/>
          </a:xfrm>
          <a:prstGeom prst="wedgeRoundRectCallout">
            <a:avLst>
              <a:gd name="adj1" fmla="val 42457"/>
              <a:gd name="adj2" fmla="val -7387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患側</a:t>
            </a:r>
            <a:r>
              <a:rPr lang="ja-JP" altLang="en-US" dirty="0" smtClean="0"/>
              <a:t>へ</a:t>
            </a:r>
            <a:endParaRPr lang="en-US" altLang="ja-JP" dirty="0" smtClean="0"/>
          </a:p>
          <a:p>
            <a:pPr algn="ctr"/>
            <a:r>
              <a:rPr lang="ja-JP" altLang="en-US" dirty="0" smtClean="0"/>
              <a:t>首を回す．</a:t>
            </a:r>
            <a:endParaRPr kumimoji="1" lang="ja-JP" altLang="en-US" dirty="0"/>
          </a:p>
        </p:txBody>
      </p:sp>
      <p:cxnSp>
        <p:nvCxnSpPr>
          <p:cNvPr id="18" name="直線矢印コネクタ 17"/>
          <p:cNvCxnSpPr/>
          <p:nvPr/>
        </p:nvCxnSpPr>
        <p:spPr>
          <a:xfrm flipH="1">
            <a:off x="971600" y="1691006"/>
            <a:ext cx="43204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角丸四角形吹き出し 18"/>
          <p:cNvSpPr/>
          <p:nvPr/>
        </p:nvSpPr>
        <p:spPr>
          <a:xfrm>
            <a:off x="4499992" y="817232"/>
            <a:ext cx="1512168" cy="628716"/>
          </a:xfrm>
          <a:prstGeom prst="wedgeRoundRectCallout">
            <a:avLst>
              <a:gd name="adj1" fmla="val 62840"/>
              <a:gd name="adj2" fmla="val -337"/>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②</a:t>
            </a:r>
            <a:r>
              <a:rPr kumimoji="1" lang="ja-JP" altLang="en-US" dirty="0" smtClean="0"/>
              <a:t>患側</a:t>
            </a:r>
            <a:r>
              <a:rPr lang="ja-JP" altLang="en-US" dirty="0" smtClean="0"/>
              <a:t>へ</a:t>
            </a:r>
            <a:endParaRPr lang="en-US" altLang="ja-JP" dirty="0" smtClean="0"/>
          </a:p>
          <a:p>
            <a:pPr algn="ctr"/>
            <a:r>
              <a:rPr lang="ja-JP" altLang="en-US" dirty="0" smtClean="0"/>
              <a:t>首を回す</a:t>
            </a:r>
            <a:r>
              <a:rPr lang="ja-JP" altLang="en-US" dirty="0"/>
              <a:t>．</a:t>
            </a:r>
            <a:endParaRPr kumimoji="1" lang="ja-JP" altLang="en-US" dirty="0"/>
          </a:p>
        </p:txBody>
      </p:sp>
      <p:cxnSp>
        <p:nvCxnSpPr>
          <p:cNvPr id="20" name="直線矢印コネクタ 19"/>
          <p:cNvCxnSpPr/>
          <p:nvPr/>
        </p:nvCxnSpPr>
        <p:spPr>
          <a:xfrm flipH="1">
            <a:off x="6372200" y="1131590"/>
            <a:ext cx="43204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812360" y="2571750"/>
            <a:ext cx="43204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角丸四角形吹き出し 24"/>
          <p:cNvSpPr/>
          <p:nvPr/>
        </p:nvSpPr>
        <p:spPr>
          <a:xfrm>
            <a:off x="7380312" y="1283990"/>
            <a:ext cx="1763688" cy="628716"/>
          </a:xfrm>
          <a:prstGeom prst="wedgeRoundRectCallout">
            <a:avLst>
              <a:gd name="adj1" fmla="val -24128"/>
              <a:gd name="adj2" fmla="val 110785"/>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①身体は</a:t>
            </a:r>
            <a:endParaRPr kumimoji="1" lang="en-US" altLang="ja-JP" dirty="0" smtClean="0"/>
          </a:p>
          <a:p>
            <a:pPr algn="ctr"/>
            <a:r>
              <a:rPr kumimoji="1" lang="ja-JP" altLang="en-US" dirty="0" smtClean="0"/>
              <a:t>健側に向く．</a:t>
            </a:r>
            <a:endParaRPr kumimoji="1" lang="ja-JP" altLang="en-US" dirty="0"/>
          </a:p>
        </p:txBody>
      </p:sp>
      <p:sp>
        <p:nvSpPr>
          <p:cNvPr id="26" name="角丸四角形吹き出し 25"/>
          <p:cNvSpPr/>
          <p:nvPr/>
        </p:nvSpPr>
        <p:spPr>
          <a:xfrm>
            <a:off x="3923928" y="2483094"/>
            <a:ext cx="2232248" cy="1024760"/>
          </a:xfrm>
          <a:prstGeom prst="wedgeRoundRectCallout">
            <a:avLst>
              <a:gd name="adj1" fmla="val 68955"/>
              <a:gd name="adj2" fmla="val -2648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③背中，足には</a:t>
            </a:r>
            <a:endParaRPr kumimoji="1" lang="en-US" altLang="ja-JP" dirty="0" smtClean="0"/>
          </a:p>
          <a:p>
            <a:pPr algn="ctr"/>
            <a:r>
              <a:rPr kumimoji="1" lang="ja-JP" altLang="en-US" dirty="0" smtClean="0"/>
              <a:t>クッションを入れて身体を安定させ</a:t>
            </a:r>
            <a:r>
              <a:rPr lang="ja-JP" altLang="en-US" dirty="0"/>
              <a:t>る</a:t>
            </a:r>
            <a:r>
              <a:rPr kumimoji="1" lang="ja-JP" altLang="en-US" dirty="0" smtClean="0"/>
              <a:t>．</a:t>
            </a:r>
            <a:endParaRPr lang="en-US" altLang="ja-JP" dirty="0" smtClean="0"/>
          </a:p>
        </p:txBody>
      </p:sp>
      <p:sp>
        <p:nvSpPr>
          <p:cNvPr id="17" name="テキスト プレースホルダー 4"/>
          <p:cNvSpPr txBox="1">
            <a:spLocks/>
          </p:cNvSpPr>
          <p:nvPr/>
        </p:nvSpPr>
        <p:spPr>
          <a:xfrm>
            <a:off x="5442911" y="123478"/>
            <a:ext cx="3276364" cy="551830"/>
          </a:xfrm>
          <a:prstGeom prst="rect">
            <a:avLst/>
          </a:prstGeom>
          <a:solidFill>
            <a:srgbClr val="002060"/>
          </a:solidFill>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kumimoji="1"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kumimoji="1"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kumimoji="1"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kumimoji="1"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kumimoji="1"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kumimoji="1"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kumimoji="1"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kumimoji="1"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kumimoji="1" sz="1600" b="1" kern="1200">
                <a:solidFill>
                  <a:schemeClr val="tx1"/>
                </a:solidFill>
                <a:latin typeface="+mn-lt"/>
                <a:ea typeface="+mn-ea"/>
                <a:cs typeface="+mn-cs"/>
              </a:defRPr>
            </a:lvl9pPr>
          </a:lstStyle>
          <a:p>
            <a:pPr algn="ctr"/>
            <a:r>
              <a:rPr lang="ja-JP" altLang="en-US" sz="2800" b="0" dirty="0" smtClean="0">
                <a:solidFill>
                  <a:schemeClr val="bg1"/>
                </a:solidFill>
              </a:rPr>
              <a:t>一側嚥下</a:t>
            </a:r>
            <a:endParaRPr lang="ja-JP" altLang="en-US" sz="2800" b="0" dirty="0">
              <a:solidFill>
                <a:schemeClr val="bg1"/>
              </a:solidFill>
            </a:endParaRPr>
          </a:p>
        </p:txBody>
      </p:sp>
    </p:spTree>
    <p:extLst>
      <p:ext uri="{BB962C8B-B14F-4D97-AF65-F5344CB8AC3E}">
        <p14:creationId xmlns:p14="http://schemas.microsoft.com/office/powerpoint/2010/main" val="2256775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１６　水の飲み方</a:t>
            </a:r>
            <a:endParaRPr kumimoji="1" lang="ja-JP" altLang="en-US" dirty="0">
              <a:solidFill>
                <a:schemeClr val="bg1"/>
              </a:solidFill>
            </a:endParaRPr>
          </a:p>
        </p:txBody>
      </p:sp>
      <p:pic>
        <p:nvPicPr>
          <p:cNvPr id="1029" name="Picture 5"/>
          <p:cNvPicPr>
            <a:picLocks noGrp="1" noChangeAspect="1" noChangeArrowheads="1"/>
          </p:cNvPicPr>
          <p:nvPr>
            <p:ph idx="1"/>
          </p:nvPr>
        </p:nvPicPr>
        <p:blipFill>
          <a:blip r:embed="rId2" cstate="print"/>
          <a:srcRect/>
          <a:stretch>
            <a:fillRect/>
          </a:stretch>
        </p:blipFill>
        <p:spPr bwMode="auto">
          <a:xfrm>
            <a:off x="569790" y="2268647"/>
            <a:ext cx="7962650" cy="2823383"/>
          </a:xfrm>
          <a:prstGeom prst="rect">
            <a:avLst/>
          </a:prstGeom>
          <a:noFill/>
          <a:ln w="9525">
            <a:noFill/>
            <a:miter lim="800000"/>
            <a:headEnd/>
            <a:tailEnd/>
          </a:ln>
        </p:spPr>
      </p:pic>
      <p:sp>
        <p:nvSpPr>
          <p:cNvPr id="10" name="テキスト ボックス 9"/>
          <p:cNvSpPr txBox="1"/>
          <p:nvPr/>
        </p:nvSpPr>
        <p:spPr>
          <a:xfrm>
            <a:off x="251520" y="1628095"/>
            <a:ext cx="8568952" cy="553998"/>
          </a:xfrm>
          <a:prstGeom prst="rect">
            <a:avLst/>
          </a:prstGeom>
          <a:noFill/>
        </p:spPr>
        <p:txBody>
          <a:bodyPr wrap="square" rtlCol="0">
            <a:spAutoFit/>
          </a:bodyPr>
          <a:lstStyle/>
          <a:p>
            <a:r>
              <a:rPr kumimoji="1" lang="ja-JP" altLang="en-US" sz="3000" dirty="0" smtClean="0"/>
              <a:t>（例</a:t>
            </a:r>
            <a:r>
              <a:rPr lang="ja-JP" altLang="en-US" sz="3000" dirty="0"/>
              <a:t>）</a:t>
            </a:r>
            <a:r>
              <a:rPr kumimoji="1" lang="ja-JP" altLang="en-US" sz="3000" dirty="0" smtClean="0"/>
              <a:t>つるりんこ使用時：</a:t>
            </a:r>
            <a:r>
              <a:rPr lang="ja-JP" altLang="en-US" sz="3000" dirty="0" smtClean="0"/>
              <a:t>中間</a:t>
            </a:r>
            <a:r>
              <a:rPr lang="ja-JP" altLang="en-US" sz="3000" dirty="0"/>
              <a:t>の</a:t>
            </a:r>
            <a:r>
              <a:rPr lang="ja-JP" altLang="en-US" sz="3000" dirty="0" smtClean="0"/>
              <a:t>トロミ（</a:t>
            </a:r>
            <a:r>
              <a:rPr kumimoji="1" lang="en-US" altLang="ja-JP" sz="3000" dirty="0" smtClean="0"/>
              <a:t>1.5g/100</a:t>
            </a:r>
            <a:r>
              <a:rPr kumimoji="1" lang="ja-JP" altLang="en-US" sz="3000" dirty="0" smtClean="0"/>
              <a:t>ｍｌ）</a:t>
            </a:r>
            <a:endParaRPr kumimoji="1" lang="en-US" altLang="ja-JP" sz="3000" dirty="0" smtClean="0"/>
          </a:p>
        </p:txBody>
      </p:sp>
      <p:sp>
        <p:nvSpPr>
          <p:cNvPr id="5"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107504" y="883763"/>
            <a:ext cx="8856984" cy="5358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900" b="1" u="sng" dirty="0" smtClean="0">
                <a:latin typeface="ＭＳ ゴシック" panose="020B0609070205080204" pitchFamily="49" charset="-128"/>
                <a:ea typeface="ＭＳ ゴシック" panose="020B0609070205080204" pitchFamily="49" charset="-128"/>
              </a:rPr>
              <a:t>製品によりトロミの使用量が異なる</a:t>
            </a:r>
            <a:r>
              <a:rPr lang="ja-JP" altLang="en-US" sz="2900" dirty="0" smtClean="0">
                <a:latin typeface="ＭＳ ゴシック" panose="020B0609070205080204" pitchFamily="49" charset="-128"/>
                <a:ea typeface="ＭＳ ゴシック" panose="020B0609070205080204" pitchFamily="49" charset="-128"/>
              </a:rPr>
              <a:t>ので注意する．</a:t>
            </a:r>
            <a:endParaRPr lang="en-US" altLang="ja-JP" sz="29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875725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１７　服薬管理（経路）</a:t>
            </a:r>
            <a:endParaRPr kumimoji="1" lang="ja-JP" altLang="en-US"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635782564"/>
              </p:ext>
            </p:extLst>
          </p:nvPr>
        </p:nvGraphicFramePr>
        <p:xfrm>
          <a:off x="251520" y="1131590"/>
          <a:ext cx="8640960" cy="2194560"/>
        </p:xfrm>
        <a:graphic>
          <a:graphicData uri="http://schemas.openxmlformats.org/drawingml/2006/table">
            <a:tbl>
              <a:tblPr bandRow="1">
                <a:tableStyleId>{5C22544A-7EE6-4342-B048-85BDC9FD1C3A}</a:tableStyleId>
              </a:tblPr>
              <a:tblGrid>
                <a:gridCol w="2232248"/>
                <a:gridCol w="6408712"/>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kumimoji="1" lang="ja-JP" altLang="en-US" sz="2400" baseline="0" dirty="0" smtClean="0">
                          <a:latin typeface="+mn-lt"/>
                          <a:ea typeface="+mn-ea"/>
                        </a:rPr>
                        <a:t>経口</a:t>
                      </a:r>
                      <a:endParaRPr kumimoji="1" lang="ja-JP" altLang="en-US" sz="2400" dirty="0" smtClean="0"/>
                    </a:p>
                  </a:txBody>
                  <a:tcPr anchor="ctr"/>
                </a:tc>
                <a:tc>
                  <a:txBody>
                    <a:bodyPr/>
                    <a:lstStyle/>
                    <a:p>
                      <a:pPr marL="342900" indent="-342900">
                        <a:buFont typeface="Arial" panose="020B0604020202020204" pitchFamily="34" charset="0"/>
                        <a:buChar char="•"/>
                      </a:pPr>
                      <a:r>
                        <a:rPr kumimoji="1" lang="ja-JP" altLang="en-US" sz="2400" dirty="0" smtClean="0"/>
                        <a:t>経口より服薬．</a:t>
                      </a:r>
                      <a:endParaRPr kumimoji="1" lang="en-US" altLang="ja-JP" sz="24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kumimoji="1" lang="ja-JP" altLang="en-US" sz="2400" baseline="0" dirty="0" smtClean="0">
                          <a:latin typeface="+mn-lt"/>
                          <a:ea typeface="+mn-ea"/>
                        </a:rPr>
                        <a:t>経管</a:t>
                      </a:r>
                      <a:endParaRPr kumimoji="1" lang="ja-JP" altLang="en-US" sz="2400" dirty="0" smtClean="0"/>
                    </a:p>
                  </a:txBody>
                  <a:tcPr anchor="ctr"/>
                </a:tc>
                <a:tc>
                  <a:txBody>
                    <a:bodyPr/>
                    <a:lstStyle/>
                    <a:p>
                      <a:pPr marL="342900" indent="-342900">
                        <a:buFont typeface="Arial" panose="020B0604020202020204" pitchFamily="34" charset="0"/>
                        <a:buChar char="•"/>
                      </a:pPr>
                      <a:r>
                        <a:rPr kumimoji="1" lang="ja-JP" altLang="en-US" sz="2400" dirty="0" smtClean="0"/>
                        <a:t>経管より服薬．</a:t>
                      </a:r>
                      <a:endParaRPr kumimoji="1" lang="en-US" altLang="ja-JP" sz="2400" dirty="0" smtClean="0"/>
                    </a:p>
                  </a:txBody>
                  <a:tcPr/>
                </a:tc>
              </a:tr>
              <a:tr h="370840">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kumimoji="1" lang="ja-JP" altLang="en-US" sz="2400" baseline="0" dirty="0" smtClean="0">
                          <a:latin typeface="+mn-lt"/>
                          <a:ea typeface="+mn-ea"/>
                        </a:rPr>
                        <a:t>経口＋経管</a:t>
                      </a:r>
                      <a:endParaRPr kumimoji="1" lang="ja-JP" altLang="en-US" sz="2400" dirty="0"/>
                    </a:p>
                  </a:txBody>
                  <a:tcPr anchor="ctr"/>
                </a:tc>
                <a:tc>
                  <a:txBody>
                    <a:bodyPr/>
                    <a:lstStyle/>
                    <a:p>
                      <a:pPr marL="342900" indent="-342900">
                        <a:buFont typeface="Arial" panose="020B0604020202020204" pitchFamily="34" charset="0"/>
                        <a:buChar char="•"/>
                      </a:pPr>
                      <a:r>
                        <a:rPr kumimoji="1" lang="ja-JP" altLang="en-US" sz="2400" dirty="0" smtClean="0"/>
                        <a:t>飲み込む時間帯や服薬の種類などで経路が経口と経管で変わる．</a:t>
                      </a:r>
                      <a:endParaRPr kumimoji="1" lang="en-US" altLang="ja-JP" sz="2400" dirty="0" smtClean="0"/>
                    </a:p>
                  </a:txBody>
                  <a:tcPr/>
                </a:tc>
              </a:tr>
              <a:tr h="370840">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上記以外の方法や，補足がある時に記載．</a:t>
                      </a:r>
                      <a:endParaRPr lang="en-US" altLang="ja-JP" sz="2400" dirty="0" smtClean="0"/>
                    </a:p>
                  </a:txBody>
                  <a:tcPr/>
                </a:tc>
              </a:tr>
            </a:tbl>
          </a:graphicData>
        </a:graphic>
      </p:graphicFrame>
    </p:spTree>
    <p:extLst>
      <p:ext uri="{BB962C8B-B14F-4D97-AF65-F5344CB8AC3E}">
        <p14:creationId xmlns:p14="http://schemas.microsoft.com/office/powerpoint/2010/main" val="3836769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１７　服薬管理（方法）</a:t>
            </a:r>
            <a:endParaRPr kumimoji="1" lang="ja-JP" altLang="en-US"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620254640"/>
              </p:ext>
            </p:extLst>
          </p:nvPr>
        </p:nvGraphicFramePr>
        <p:xfrm>
          <a:off x="251520" y="1131590"/>
          <a:ext cx="8640960" cy="3108960"/>
        </p:xfrm>
        <a:graphic>
          <a:graphicData uri="http://schemas.openxmlformats.org/drawingml/2006/table">
            <a:tbl>
              <a:tblPr bandRow="1">
                <a:tableStyleId>{5C22544A-7EE6-4342-B048-85BDC9FD1C3A}</a:tableStyleId>
              </a:tblPr>
              <a:tblGrid>
                <a:gridCol w="2160240"/>
                <a:gridCol w="64807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kumimoji="1" lang="ja-JP" altLang="en-US" sz="2400" dirty="0" smtClean="0">
                          <a:latin typeface="+mn-lt"/>
                          <a:ea typeface="+mn-ea"/>
                        </a:rPr>
                        <a:t>水</a:t>
                      </a:r>
                      <a:endParaRPr kumimoji="1" lang="ja-JP" altLang="en-US" sz="2400" dirty="0" smtClean="0"/>
                    </a:p>
                  </a:txBody>
                  <a:tcPr anchor="ctr"/>
                </a:tc>
                <a:tc>
                  <a:txBody>
                    <a:bodyPr/>
                    <a:lstStyle/>
                    <a:p>
                      <a:pPr marL="342900" indent="-342900">
                        <a:buFont typeface="Arial" panose="020B0604020202020204" pitchFamily="34" charset="0"/>
                        <a:buChar char="•"/>
                      </a:pPr>
                      <a:r>
                        <a:rPr kumimoji="1" lang="ja-JP" altLang="en-US" sz="2400" dirty="0" smtClean="0"/>
                        <a:t>水で服薬できる．</a:t>
                      </a:r>
                      <a:endParaRPr kumimoji="1" lang="en-US" altLang="ja-JP" sz="24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kumimoji="1" lang="ja-JP" altLang="en-US" sz="2400" dirty="0" smtClean="0">
                          <a:latin typeface="+mn-lt"/>
                          <a:ea typeface="+mn-ea"/>
                        </a:rPr>
                        <a:t>とろみ</a:t>
                      </a:r>
                      <a:endParaRPr kumimoji="1" lang="ja-JP" altLang="en-US" sz="2400" dirty="0" smtClean="0"/>
                    </a:p>
                  </a:txBody>
                  <a:tcPr anchor="ctr"/>
                </a:tc>
                <a:tc>
                  <a:txBody>
                    <a:bodyPr/>
                    <a:lstStyle/>
                    <a:p>
                      <a:pPr marL="342900" indent="-342900">
                        <a:buFont typeface="Arial" panose="020B0604020202020204" pitchFamily="34" charset="0"/>
                        <a:buChar char="•"/>
                      </a:pPr>
                      <a:r>
                        <a:rPr kumimoji="1" lang="ja-JP" altLang="en-US" sz="2400" dirty="0" err="1" smtClean="0"/>
                        <a:t>とろみ</a:t>
                      </a:r>
                      <a:r>
                        <a:rPr kumimoji="1" lang="ja-JP" altLang="en-US" sz="2400" dirty="0" smtClean="0"/>
                        <a:t>水で服薬する．</a:t>
                      </a:r>
                      <a:endParaRPr kumimoji="1" lang="en-US" altLang="ja-JP" sz="2400" dirty="0" smtClean="0"/>
                    </a:p>
                  </a:txBody>
                  <a:tcPr/>
                </a:tc>
              </a:tr>
              <a:tr h="370840">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kumimoji="1" lang="ja-JP" altLang="en-US" sz="2400" dirty="0" smtClean="0"/>
                        <a:t>ゼリー埋込</a:t>
                      </a:r>
                      <a:endParaRPr kumimoji="1" lang="ja-JP" altLang="en-US" sz="2400" dirty="0"/>
                    </a:p>
                  </a:txBody>
                  <a:tcPr anchor="ctr"/>
                </a:tc>
                <a:tc>
                  <a:txBody>
                    <a:bodyPr/>
                    <a:lstStyle/>
                    <a:p>
                      <a:pPr marL="342900" indent="-342900">
                        <a:buFont typeface="Arial" panose="020B0604020202020204" pitchFamily="34" charset="0"/>
                        <a:buChar char="•"/>
                      </a:pPr>
                      <a:r>
                        <a:rPr kumimoji="1" lang="ja-JP" altLang="en-US" sz="2400" dirty="0" smtClean="0"/>
                        <a:t>ゼリーを一口量とり，その中に錠剤を入れ込む．</a:t>
                      </a:r>
                      <a:endParaRPr kumimoji="1" lang="en-US" altLang="ja-JP" sz="2400" dirty="0" smtClean="0"/>
                    </a:p>
                  </a:txBody>
                  <a:tcPr/>
                </a:tc>
              </a:tr>
              <a:tr h="370840">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lang="ja-JP" altLang="en-US" sz="2400" dirty="0" smtClean="0"/>
                        <a:t>食物混入</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飲み込みの良い食事に混ぜる．</a:t>
                      </a:r>
                      <a:endParaRPr lang="en-US" altLang="ja-JP" sz="2400" dirty="0" smtClean="0"/>
                    </a:p>
                    <a:p>
                      <a:pPr marL="342900" indent="-342900">
                        <a:buFont typeface="Arial" panose="020B0604020202020204" pitchFamily="34" charset="0"/>
                        <a:buChar char="•"/>
                      </a:pPr>
                      <a:r>
                        <a:rPr lang="en-US" altLang="ja-JP" sz="2400" dirty="0" smtClean="0"/>
                        <a:t>(</a:t>
                      </a:r>
                      <a:r>
                        <a:rPr lang="ja-JP" altLang="en-US" sz="2400" dirty="0" smtClean="0"/>
                        <a:t>例：全粥，ミキサー食など</a:t>
                      </a:r>
                      <a:r>
                        <a:rPr lang="en-US" altLang="ja-JP" sz="2400" dirty="0" smtClean="0"/>
                        <a:t>)</a:t>
                      </a:r>
                    </a:p>
                  </a:txBody>
                  <a:tcPr/>
                </a:tc>
              </a:tr>
              <a:tr h="370840">
                <a:tc>
                  <a:txBody>
                    <a:bodyPr/>
                    <a:lstStyle/>
                    <a:p>
                      <a:r>
                        <a:rPr lang="ja-JP" altLang="en-US" sz="2400" dirty="0" smtClean="0"/>
                        <a:t>□ 簡易懸濁法</a:t>
                      </a:r>
                      <a:endParaRPr kumimoji="1" lang="ja-JP" altLang="en-US" sz="2400" dirty="0"/>
                    </a:p>
                  </a:txBody>
                  <a:tcPr anchor="ctr"/>
                </a:tc>
                <a:tc>
                  <a:txBody>
                    <a:bodyPr/>
                    <a:lstStyle/>
                    <a:p>
                      <a:pPr marL="342900" indent="-342900">
                        <a:buFont typeface="Arial" panose="020B0604020202020204" pitchFamily="34" charset="0"/>
                        <a:buChar char="•"/>
                      </a:pPr>
                      <a:r>
                        <a:rPr lang="ja-JP" altLang="en-US" sz="2400" dirty="0" smtClean="0"/>
                        <a:t>薬をお湯で溶かし，経口または経管投与する．</a:t>
                      </a:r>
                      <a:endParaRPr kumimoji="1" lang="en-US" altLang="ja-JP" sz="2400" dirty="0" smtClean="0"/>
                    </a:p>
                  </a:txBody>
                  <a:tcPr/>
                </a:tc>
              </a:tr>
              <a:tr h="370840">
                <a:tc>
                  <a:txBody>
                    <a:bodyPr/>
                    <a:lstStyle/>
                    <a:p>
                      <a:r>
                        <a:rPr kumimoji="1" lang="ja-JP" altLang="en-US" sz="2400" dirty="0" smtClean="0"/>
                        <a:t>□ 他</a:t>
                      </a:r>
                      <a:endParaRPr kumimoji="1" lang="ja-JP" altLang="en-US" sz="2400" dirty="0"/>
                    </a:p>
                  </a:txBody>
                  <a:tcPr anchor="ctr"/>
                </a:tc>
                <a:tc>
                  <a:txBody>
                    <a:bodyPr/>
                    <a:lstStyle/>
                    <a:p>
                      <a:pPr marL="342900" indent="-342900">
                        <a:buFont typeface="Arial" panose="020B0604020202020204" pitchFamily="34" charset="0"/>
                        <a:buChar char="•"/>
                      </a:pPr>
                      <a:r>
                        <a:rPr kumimoji="1" lang="ja-JP" altLang="en-US" sz="2400" dirty="0" smtClean="0"/>
                        <a:t>上記以外の方法の際，記載する．</a:t>
                      </a:r>
                      <a:endParaRPr kumimoji="1" lang="en-US" altLang="ja-JP" sz="2400" dirty="0" smtClean="0"/>
                    </a:p>
                  </a:txBody>
                  <a:tcPr/>
                </a:tc>
              </a:tr>
            </a:tbl>
          </a:graphicData>
        </a:graphic>
      </p:graphicFrame>
    </p:spTree>
    <p:extLst>
      <p:ext uri="{BB962C8B-B14F-4D97-AF65-F5344CB8AC3E}">
        <p14:creationId xmlns:p14="http://schemas.microsoft.com/office/powerpoint/2010/main" val="2275405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口腔状況</a:t>
            </a:r>
            <a:endParaRPr kumimoji="1" lang="ja-JP" altLang="en-US" sz="4400" b="0" dirty="0">
              <a:solidFill>
                <a:schemeClr val="bg1"/>
              </a:solidFill>
            </a:endParaRPr>
          </a:p>
        </p:txBody>
      </p:sp>
    </p:spTree>
    <p:extLst>
      <p:ext uri="{BB962C8B-B14F-4D97-AF65-F5344CB8AC3E}">
        <p14:creationId xmlns:p14="http://schemas.microsoft.com/office/powerpoint/2010/main" val="532706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solidFill>
                  <a:schemeClr val="bg1"/>
                </a:solidFill>
              </a:rPr>
              <a:t>【</a:t>
            </a:r>
            <a:r>
              <a:rPr lang="ja-JP" altLang="en-US" dirty="0" smtClean="0">
                <a:solidFill>
                  <a:schemeClr val="bg1"/>
                </a:solidFill>
              </a:rPr>
              <a:t>口腔状況</a:t>
            </a:r>
            <a:r>
              <a:rPr lang="en-US" altLang="ja-JP" dirty="0" smtClean="0">
                <a:solidFill>
                  <a:schemeClr val="bg1"/>
                </a:solidFill>
              </a:rPr>
              <a:t>】</a:t>
            </a:r>
          </a:p>
        </p:txBody>
      </p:sp>
      <p:pic>
        <p:nvPicPr>
          <p:cNvPr id="1026" name="Picture 2" descr="C:\Users\akiko\Desktop\口腔状態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3557"/>
            <a:ext cx="9113006" cy="1675955"/>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a:extLst>
              <a:ext uri="{FF2B5EF4-FFF2-40B4-BE49-F238E27FC236}">
                <a16:creationId xmlns="" xmlns:a16="http://schemas.microsoft.com/office/drawing/2014/main" id="{CD57F545-5387-4CC6-B439-668EEAF7D266}"/>
              </a:ext>
            </a:extLst>
          </p:cNvPr>
          <p:cNvSpPr>
            <a:spLocks noGrp="1"/>
          </p:cNvSpPr>
          <p:nvPr>
            <p:ph idx="1"/>
          </p:nvPr>
        </p:nvSpPr>
        <p:spPr>
          <a:xfrm>
            <a:off x="251520" y="2571750"/>
            <a:ext cx="8640960" cy="504056"/>
          </a:xfrm>
        </p:spPr>
        <p:txBody>
          <a:bodyPr>
            <a:normAutofit/>
          </a:bodyPr>
          <a:lstStyle/>
          <a:p>
            <a:pPr marL="0" indent="0">
              <a:buNone/>
            </a:pPr>
            <a:r>
              <a:rPr lang="ja-JP" altLang="en-US" sz="2400" dirty="0">
                <a:solidFill>
                  <a:srgbClr val="FF0000"/>
                </a:solidFill>
                <a:latin typeface="ＭＳ ゴシック" panose="020B0609070205080204" pitchFamily="49" charset="-128"/>
                <a:ea typeface="ＭＳ ゴシック" panose="020B0609070205080204" pitchFamily="49" charset="-128"/>
              </a:rPr>
              <a:t>「</a:t>
            </a:r>
            <a:r>
              <a:rPr lang="en-US" altLang="ja-JP" sz="2400" dirty="0">
                <a:solidFill>
                  <a:srgbClr val="FF0000"/>
                </a:solidFill>
                <a:latin typeface="ＭＳ ゴシック" panose="020B0609070205080204" pitchFamily="49" charset="-128"/>
                <a:ea typeface="ＭＳ ゴシック" panose="020B0609070205080204" pitchFamily="49" charset="-128"/>
              </a:rPr>
              <a:t>18 </a:t>
            </a:r>
            <a:r>
              <a:rPr lang="ja-JP" altLang="en-US" sz="2400" dirty="0">
                <a:solidFill>
                  <a:srgbClr val="FF0000"/>
                </a:solidFill>
                <a:latin typeface="ＭＳ ゴシック" panose="020B0609070205080204" pitchFamily="49" charset="-128"/>
                <a:ea typeface="ＭＳ ゴシック" panose="020B0609070205080204" pitchFamily="49" charset="-128"/>
              </a:rPr>
              <a:t>口腔管理」のそれぞれの項目</a:t>
            </a:r>
            <a:r>
              <a:rPr lang="ja-JP" altLang="en-US" sz="2400" dirty="0" smtClean="0">
                <a:solidFill>
                  <a:srgbClr val="FF0000"/>
                </a:solidFill>
                <a:latin typeface="ＭＳ ゴシック" panose="020B0609070205080204" pitchFamily="49" charset="-128"/>
                <a:ea typeface="ＭＳ ゴシック" panose="020B0609070205080204" pitchFamily="49" charset="-128"/>
              </a:rPr>
              <a:t>より</a:t>
            </a:r>
            <a:r>
              <a:rPr lang="ja-JP" altLang="en-US" sz="2400" dirty="0">
                <a:solidFill>
                  <a:srgbClr val="FF0000"/>
                </a:solidFill>
                <a:latin typeface="ＭＳ ゴシック" panose="020B0609070205080204" pitchFamily="49" charset="-128"/>
                <a:ea typeface="ＭＳ ゴシック" panose="020B0609070205080204" pitchFamily="49" charset="-128"/>
              </a:rPr>
              <a:t>，</a:t>
            </a:r>
            <a:r>
              <a:rPr lang="ja-JP" altLang="en-US" sz="2400" dirty="0" smtClean="0">
                <a:solidFill>
                  <a:srgbClr val="FF0000"/>
                </a:solidFill>
                <a:latin typeface="ＭＳ ゴシック" panose="020B0609070205080204" pitchFamily="49" charset="-128"/>
                <a:ea typeface="ＭＳ ゴシック" panose="020B0609070205080204" pitchFamily="49" charset="-128"/>
              </a:rPr>
              <a:t>判断する．</a:t>
            </a:r>
            <a:endParaRPr lang="en-US" altLang="ja-JP" sz="2400" dirty="0">
              <a:solidFill>
                <a:srgbClr val="FF0000"/>
              </a:solidFill>
              <a:latin typeface="ＭＳ ゴシック" panose="020B0609070205080204" pitchFamily="49" charset="-128"/>
              <a:ea typeface="ＭＳ ゴシック" panose="020B0609070205080204" pitchFamily="49" charset="-128"/>
            </a:endParaRPr>
          </a:p>
        </p:txBody>
      </p:sp>
      <p:graphicFrame>
        <p:nvGraphicFramePr>
          <p:cNvPr id="7" name="表 6"/>
          <p:cNvGraphicFramePr>
            <a:graphicFrameLocks noGrp="1"/>
          </p:cNvGraphicFramePr>
          <p:nvPr>
            <p:extLst>
              <p:ext uri="{D42A27DB-BD31-4B8C-83A1-F6EECF244321}">
                <p14:modId xmlns:p14="http://schemas.microsoft.com/office/powerpoint/2010/main" val="85170179"/>
              </p:ext>
            </p:extLst>
          </p:nvPr>
        </p:nvGraphicFramePr>
        <p:xfrm>
          <a:off x="251520" y="3089898"/>
          <a:ext cx="8640960" cy="2002132"/>
        </p:xfrm>
        <a:graphic>
          <a:graphicData uri="http://schemas.openxmlformats.org/drawingml/2006/table">
            <a:tbl>
              <a:tblPr bandRow="1">
                <a:tableStyleId>{5C22544A-7EE6-4342-B048-85BDC9FD1C3A}</a:tableStyleId>
              </a:tblPr>
              <a:tblGrid>
                <a:gridCol w="1728192"/>
                <a:gridCol w="6912768"/>
              </a:tblGrid>
              <a:tr h="616232">
                <a:tc>
                  <a:txBody>
                    <a:bodyPr/>
                    <a:lstStyle/>
                    <a:p>
                      <a:r>
                        <a:rPr lang="ja-JP" altLang="en-US" sz="1800" dirty="0" smtClean="0">
                          <a:latin typeface="ＭＳ ゴシック" panose="020B0609070205080204" pitchFamily="49" charset="-128"/>
                          <a:ea typeface="ＭＳ ゴシック" panose="020B0609070205080204" pitchFamily="49" charset="-128"/>
                        </a:rPr>
                        <a:t>□</a:t>
                      </a:r>
                      <a:r>
                        <a:rPr lang="ja-JP" altLang="en-US" sz="1800" baseline="0" dirty="0" smtClean="0">
                          <a:latin typeface="ＭＳ ゴシック" panose="020B0609070205080204" pitchFamily="49" charset="-128"/>
                          <a:ea typeface="ＭＳ ゴシック" panose="020B0609070205080204" pitchFamily="49" charset="-128"/>
                        </a:rPr>
                        <a:t> 問題なし</a:t>
                      </a:r>
                      <a:endParaRPr lang="en-US" altLang="ja-JP" sz="1800" dirty="0" smtClean="0">
                        <a:latin typeface="ＭＳ ゴシック" panose="020B0609070205080204" pitchFamily="49" charset="-128"/>
                        <a:ea typeface="ＭＳ ゴシック" panose="020B0609070205080204" pitchFamily="49" charset="-128"/>
                      </a:endParaRPr>
                    </a:p>
                  </a:txBody>
                  <a:tcPr anchor="ctr"/>
                </a:tc>
                <a:tc>
                  <a:txBody>
                    <a:bodyPr/>
                    <a:lstStyle/>
                    <a:p>
                      <a:pPr marL="342900" indent="-342900">
                        <a:buFont typeface="Arial" panose="020B0604020202020204" pitchFamily="34" charset="0"/>
                        <a:buChar char="•"/>
                      </a:pPr>
                      <a:r>
                        <a:rPr lang="ja-JP" altLang="en-US" sz="1800" u="sng" dirty="0" smtClean="0">
                          <a:latin typeface="ＭＳ ゴシック" panose="020B0609070205080204" pitchFamily="49" charset="-128"/>
                          <a:ea typeface="ＭＳ ゴシック" panose="020B0609070205080204" pitchFamily="49" charset="-128"/>
                        </a:rPr>
                        <a:t>口臭</a:t>
                      </a:r>
                      <a:r>
                        <a:rPr lang="en-US" altLang="ja-JP" sz="1800" u="sng" dirty="0" smtClean="0">
                          <a:latin typeface="ＭＳ ゴシック" panose="020B0609070205080204" pitchFamily="49" charset="-128"/>
                          <a:ea typeface="ＭＳ ゴシック" panose="020B0609070205080204" pitchFamily="49" charset="-128"/>
                        </a:rPr>
                        <a:t>,</a:t>
                      </a:r>
                      <a:r>
                        <a:rPr lang="ja-JP" altLang="en-US" sz="1800" u="sng" dirty="0" smtClean="0">
                          <a:latin typeface="ＭＳ ゴシック" panose="020B0609070205080204" pitchFamily="49" charset="-128"/>
                          <a:ea typeface="ＭＳ ゴシック" panose="020B0609070205080204" pitchFamily="49" charset="-128"/>
                        </a:rPr>
                        <a:t>口腔乾燥</a:t>
                      </a:r>
                      <a:r>
                        <a:rPr lang="en-US" altLang="ja-JP" sz="1800" u="sng" dirty="0" smtClean="0">
                          <a:latin typeface="ＭＳ ゴシック" panose="020B0609070205080204" pitchFamily="49" charset="-128"/>
                          <a:ea typeface="ＭＳ ゴシック" panose="020B0609070205080204" pitchFamily="49" charset="-128"/>
                        </a:rPr>
                        <a:t>,</a:t>
                      </a:r>
                      <a:r>
                        <a:rPr lang="ja-JP" altLang="en-US" sz="1800" u="sng" dirty="0" smtClean="0">
                          <a:latin typeface="ＭＳ ゴシック" panose="020B0609070205080204" pitchFamily="49" charset="-128"/>
                          <a:ea typeface="ＭＳ ゴシック" panose="020B0609070205080204" pitchFamily="49" charset="-128"/>
                        </a:rPr>
                        <a:t>口の中の汚れ</a:t>
                      </a:r>
                      <a:r>
                        <a:rPr lang="en-US" altLang="ja-JP" sz="1800" u="sng" dirty="0" smtClean="0">
                          <a:latin typeface="ＭＳ ゴシック" panose="020B0609070205080204" pitchFamily="49" charset="-128"/>
                          <a:ea typeface="ＭＳ ゴシック" panose="020B0609070205080204" pitchFamily="49" charset="-128"/>
                        </a:rPr>
                        <a:t>,</a:t>
                      </a:r>
                      <a:r>
                        <a:rPr lang="ja-JP" altLang="en-US" sz="1800" u="sng" dirty="0" smtClean="0">
                          <a:latin typeface="ＭＳ ゴシック" panose="020B0609070205080204" pitchFamily="49" charset="-128"/>
                          <a:ea typeface="ＭＳ ゴシック" panose="020B0609070205080204" pitchFamily="49" charset="-128"/>
                        </a:rPr>
                        <a:t>舌苔</a:t>
                      </a:r>
                      <a:r>
                        <a:rPr lang="en-US" altLang="ja-JP" sz="1800" u="sng" dirty="0" smtClean="0">
                          <a:latin typeface="ＭＳ ゴシック" panose="020B0609070205080204" pitchFamily="49" charset="-128"/>
                          <a:ea typeface="ＭＳ ゴシック" panose="020B0609070205080204" pitchFamily="49" charset="-128"/>
                        </a:rPr>
                        <a:t>,</a:t>
                      </a:r>
                      <a:r>
                        <a:rPr lang="ja-JP" altLang="en-US" sz="1800" u="sng" dirty="0" smtClean="0">
                          <a:latin typeface="ＭＳ ゴシック" panose="020B0609070205080204" pitchFamily="49" charset="-128"/>
                          <a:ea typeface="ＭＳ ゴシック" panose="020B0609070205080204" pitchFamily="49" charset="-128"/>
                        </a:rPr>
                        <a:t>歯肉の出血がすべて</a:t>
                      </a:r>
                      <a:r>
                        <a:rPr lang="ja-JP" altLang="en-US" sz="1800" dirty="0" smtClean="0">
                          <a:solidFill>
                            <a:srgbClr val="FF0000"/>
                          </a:solidFill>
                          <a:latin typeface="ＭＳ ゴシック" panose="020B0609070205080204" pitchFamily="49" charset="-128"/>
                          <a:ea typeface="ＭＳ ゴシック" panose="020B0609070205080204" pitchFamily="49" charset="-128"/>
                        </a:rPr>
                        <a:t>「ない」</a:t>
                      </a:r>
                      <a:r>
                        <a:rPr lang="en-US" altLang="ja-JP" sz="1800" dirty="0" smtClean="0">
                          <a:latin typeface="ＭＳ ゴシック" panose="020B0609070205080204" pitchFamily="49" charset="-128"/>
                          <a:ea typeface="ＭＳ ゴシック" panose="020B0609070205080204" pitchFamily="49" charset="-128"/>
                        </a:rPr>
                        <a:t>,</a:t>
                      </a:r>
                      <a:r>
                        <a:rPr lang="ja-JP" altLang="en-US" sz="1800" u="sng" dirty="0" smtClean="0">
                          <a:latin typeface="ＭＳ ゴシック" panose="020B0609070205080204" pitchFamily="49" charset="-128"/>
                          <a:ea typeface="ＭＳ ゴシック" panose="020B0609070205080204" pitchFamily="49" charset="-128"/>
                        </a:rPr>
                        <a:t>舌の運動</a:t>
                      </a:r>
                      <a:r>
                        <a:rPr lang="ja-JP" altLang="en-US" sz="1800" dirty="0" smtClean="0">
                          <a:latin typeface="ＭＳ ゴシック" panose="020B0609070205080204" pitchFamily="49" charset="-128"/>
                          <a:ea typeface="ＭＳ ゴシック" panose="020B0609070205080204" pitchFamily="49" charset="-128"/>
                        </a:rPr>
                        <a:t>が</a:t>
                      </a:r>
                      <a:r>
                        <a:rPr lang="ja-JP" altLang="en-US" sz="1800" dirty="0" smtClean="0">
                          <a:solidFill>
                            <a:srgbClr val="FF0000"/>
                          </a:solidFill>
                          <a:latin typeface="ＭＳ ゴシック" panose="020B0609070205080204" pitchFamily="49" charset="-128"/>
                          <a:ea typeface="ＭＳ ゴシック" panose="020B0609070205080204" pitchFamily="49" charset="-128"/>
                        </a:rPr>
                        <a:t>「可能」</a:t>
                      </a:r>
                      <a:r>
                        <a:rPr lang="en-US" altLang="ja-JP" sz="1800" dirty="0" smtClean="0">
                          <a:latin typeface="ＭＳ ゴシック" panose="020B0609070205080204" pitchFamily="49" charset="-128"/>
                          <a:ea typeface="ＭＳ ゴシック" panose="020B0609070205080204" pitchFamily="49" charset="-128"/>
                        </a:rPr>
                        <a:t>,</a:t>
                      </a:r>
                      <a:r>
                        <a:rPr lang="ja-JP" altLang="en-US" sz="1800" u="sng" dirty="0" smtClean="0">
                          <a:latin typeface="ＭＳ ゴシック" panose="020B0609070205080204" pitchFamily="49" charset="-128"/>
                          <a:ea typeface="ＭＳ ゴシック" panose="020B0609070205080204" pitchFamily="49" charset="-128"/>
                        </a:rPr>
                        <a:t>臼歯の咬合</a:t>
                      </a:r>
                      <a:r>
                        <a:rPr lang="ja-JP" altLang="en-US" sz="1800" dirty="0" smtClean="0">
                          <a:latin typeface="ＭＳ ゴシック" panose="020B0609070205080204" pitchFamily="49" charset="-128"/>
                          <a:ea typeface="ＭＳ ゴシック" panose="020B0609070205080204" pitchFamily="49" charset="-128"/>
                        </a:rPr>
                        <a:t>が</a:t>
                      </a:r>
                      <a:r>
                        <a:rPr lang="ja-JP" altLang="en-US" sz="1800" dirty="0" smtClean="0">
                          <a:solidFill>
                            <a:srgbClr val="FF0000"/>
                          </a:solidFill>
                          <a:latin typeface="ＭＳ ゴシック" panose="020B0609070205080204" pitchFamily="49" charset="-128"/>
                          <a:ea typeface="ＭＳ ゴシック" panose="020B0609070205080204" pitchFamily="49" charset="-128"/>
                        </a:rPr>
                        <a:t>「両側ある」</a:t>
                      </a:r>
                      <a:r>
                        <a:rPr lang="ja-JP" altLang="en-US" sz="1800" dirty="0" smtClean="0">
                          <a:latin typeface="ＭＳ ゴシック" panose="020B0609070205080204" pitchFamily="49" charset="-128"/>
                          <a:ea typeface="ＭＳ ゴシック" panose="020B0609070205080204" pitchFamily="49" charset="-128"/>
                        </a:rPr>
                        <a:t>の場合．</a:t>
                      </a:r>
                      <a:endParaRPr lang="en-US" altLang="ja-JP" sz="1800" dirty="0" smtClean="0">
                        <a:latin typeface="ＭＳ ゴシック" panose="020B0609070205080204" pitchFamily="49" charset="-128"/>
                        <a:ea typeface="ＭＳ ゴシック" panose="020B0609070205080204" pitchFamily="49" charset="-128"/>
                      </a:endParaRPr>
                    </a:p>
                  </a:txBody>
                  <a:tcPr anchor="ctr"/>
                </a:tc>
              </a:tr>
              <a:tr h="880332">
                <a:tc>
                  <a:txBody>
                    <a:bodyPr/>
                    <a:lstStyle/>
                    <a:p>
                      <a:r>
                        <a:rPr lang="ja-JP" altLang="en-US" sz="1800" dirty="0" smtClean="0">
                          <a:latin typeface="ＭＳ ゴシック" panose="020B0609070205080204" pitchFamily="49" charset="-128"/>
                          <a:ea typeface="ＭＳ ゴシック" panose="020B0609070205080204" pitchFamily="49" charset="-128"/>
                        </a:rPr>
                        <a:t>□</a:t>
                      </a:r>
                      <a:r>
                        <a:rPr lang="ja-JP" altLang="en-US" sz="1800" baseline="0" dirty="0" smtClean="0">
                          <a:latin typeface="ＭＳ ゴシック" panose="020B0609070205080204" pitchFamily="49" charset="-128"/>
                          <a:ea typeface="ＭＳ ゴシック" panose="020B0609070205080204" pitchFamily="49" charset="-128"/>
                        </a:rPr>
                        <a:t> 問題あり</a:t>
                      </a:r>
                      <a:endParaRPr kumimoji="1" lang="ja-JP" altLang="en-US" sz="1800" dirty="0"/>
                    </a:p>
                  </a:txBody>
                  <a:tcPr anchor="ctr"/>
                </a:tc>
                <a:tc>
                  <a:txBody>
                    <a:bodyPr/>
                    <a:lstStyle/>
                    <a:p>
                      <a:pPr marL="342900" indent="-342900">
                        <a:buFont typeface="Arial" panose="020B0604020202020204" pitchFamily="34" charset="0"/>
                        <a:buChar char="•"/>
                      </a:pPr>
                      <a:r>
                        <a:rPr lang="ja-JP" altLang="en-US" sz="1800" dirty="0" smtClean="0">
                          <a:latin typeface="ＭＳ ゴシック" panose="020B0609070205080204" pitchFamily="49" charset="-128"/>
                          <a:ea typeface="ＭＳ ゴシック" panose="020B0609070205080204" pitchFamily="49" charset="-128"/>
                        </a:rPr>
                        <a:t>上記以外や「その他」記入の場合．</a:t>
                      </a:r>
                      <a:endParaRPr lang="en-US" altLang="ja-JP" sz="1800" dirty="0" smtClean="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lang="ja-JP" altLang="en-US" sz="1800" dirty="0" smtClean="0">
                          <a:latin typeface="ＭＳ ゴシック" panose="020B0609070205080204" pitchFamily="49" charset="-128"/>
                          <a:ea typeface="ＭＳ ゴシック" panose="020B0609070205080204" pitchFamily="49" charset="-128"/>
                        </a:rPr>
                        <a:t>義歯が「ない」または「不使用」のため噛めていない歯がある場合．</a:t>
                      </a:r>
                      <a:endParaRPr lang="en-US" altLang="ja-JP" sz="1800" dirty="0" smtClean="0">
                        <a:latin typeface="ＭＳ ゴシック" panose="020B0609070205080204" pitchFamily="49" charset="-128"/>
                        <a:ea typeface="ＭＳ ゴシック" panose="020B0609070205080204" pitchFamily="49" charset="-128"/>
                      </a:endParaRPr>
                    </a:p>
                  </a:txBody>
                  <a:tcPr anchor="ctr"/>
                </a:tc>
              </a:tr>
              <a:tr h="4476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800" dirty="0" smtClean="0">
                          <a:latin typeface="ＭＳ ゴシック" panose="020B0609070205080204" pitchFamily="49" charset="-128"/>
                          <a:ea typeface="ＭＳ ゴシック" panose="020B0609070205080204" pitchFamily="49" charset="-128"/>
                        </a:rPr>
                        <a:t>□</a:t>
                      </a:r>
                      <a:r>
                        <a:rPr lang="ja-JP" altLang="en-US" sz="1800" baseline="0" dirty="0" smtClean="0">
                          <a:latin typeface="ＭＳ ゴシック" panose="020B0609070205080204" pitchFamily="49" charset="-128"/>
                          <a:ea typeface="ＭＳ ゴシック" panose="020B0609070205080204" pitchFamily="49" charset="-128"/>
                        </a:rPr>
                        <a:t> わからない</a:t>
                      </a:r>
                      <a:endParaRPr kumimoji="1" lang="ja-JP" altLang="en-US" sz="1800" dirty="0" smtClean="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800" dirty="0" smtClean="0">
                          <a:latin typeface="ＭＳ ゴシック" panose="020B0609070205080204" pitchFamily="49" charset="-128"/>
                          <a:ea typeface="ＭＳ ゴシック" panose="020B0609070205080204" pitchFamily="49" charset="-128"/>
                        </a:rPr>
                        <a:t>判断がつかない場合</a:t>
                      </a:r>
                      <a:r>
                        <a:rPr lang="ja-JP" altLang="en-US" sz="18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800" dirty="0" smtClean="0">
                        <a:latin typeface="ＭＳ ゴシック" panose="020B0609070205080204" pitchFamily="49" charset="-128"/>
                        <a:ea typeface="ＭＳ ゴシック" panose="020B0609070205080204" pitchFamily="49" charset="-128"/>
                      </a:endParaRPr>
                    </a:p>
                  </a:txBody>
                  <a:tcPr anchor="ctr"/>
                </a:tc>
              </a:tr>
            </a:tbl>
          </a:graphicData>
        </a:graphic>
      </p:graphicFrame>
    </p:spTree>
    <p:extLst>
      <p:ext uri="{BB962C8B-B14F-4D97-AF65-F5344CB8AC3E}">
        <p14:creationId xmlns:p14="http://schemas.microsoft.com/office/powerpoint/2010/main" val="2710410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 xmlns:a16="http://schemas.microsoft.com/office/drawing/2014/main" id="{84407CCA-99A9-4555-94CB-46AE33418C07}"/>
              </a:ext>
            </a:extLst>
          </p:cNvPr>
          <p:cNvSpPr>
            <a:spLocks noGrp="1"/>
          </p:cNvSpPr>
          <p:nvPr>
            <p:ph idx="1"/>
          </p:nvPr>
        </p:nvSpPr>
        <p:spPr>
          <a:xfrm>
            <a:off x="251520" y="771550"/>
            <a:ext cx="8640960" cy="535859"/>
          </a:xfrm>
        </p:spPr>
        <p:txBody>
          <a:bodyPr>
            <a:normAutofit/>
          </a:bodyPr>
          <a:lstStyle/>
          <a:p>
            <a:r>
              <a:rPr lang="ja-JP" altLang="en-US" sz="2800" b="1" u="sng" dirty="0">
                <a:latin typeface="ＭＳ ゴシック" panose="020B0609070205080204" pitchFamily="49" charset="-128"/>
                <a:ea typeface="ＭＳ ゴシック" panose="020B0609070205080204" pitchFamily="49" charset="-128"/>
              </a:rPr>
              <a:t>口臭</a:t>
            </a:r>
            <a:r>
              <a:rPr lang="ja-JP" altLang="en-US" sz="2800" dirty="0">
                <a:latin typeface="ＭＳ ゴシック" panose="020B0609070205080204" pitchFamily="49" charset="-128"/>
                <a:ea typeface="ＭＳ ゴシック" panose="020B0609070205080204" pitchFamily="49" charset="-128"/>
              </a:rPr>
              <a:t>を</a:t>
            </a:r>
            <a:r>
              <a:rPr lang="ja-JP" altLang="en-US" sz="2800" dirty="0" smtClean="0">
                <a:latin typeface="ＭＳ ゴシック" panose="020B0609070205080204" pitchFamily="49" charset="-128"/>
                <a:ea typeface="ＭＳ ゴシック" panose="020B0609070205080204" pitchFamily="49" charset="-128"/>
              </a:rPr>
              <a:t>チェックする．</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口腔管理（口臭・口腔乾燥）</a:t>
            </a:r>
            <a:endParaRPr lang="en-US" altLang="ja-JP" dirty="0" smtClean="0">
              <a:solidFill>
                <a:schemeClr val="bg1"/>
              </a:solidFill>
            </a:endParaRPr>
          </a:p>
        </p:txBody>
      </p:sp>
      <p:graphicFrame>
        <p:nvGraphicFramePr>
          <p:cNvPr id="2" name="表 1"/>
          <p:cNvGraphicFramePr>
            <a:graphicFrameLocks noGrp="1"/>
          </p:cNvGraphicFramePr>
          <p:nvPr>
            <p:extLst>
              <p:ext uri="{D42A27DB-BD31-4B8C-83A1-F6EECF244321}">
                <p14:modId xmlns:p14="http://schemas.microsoft.com/office/powerpoint/2010/main" val="3777631347"/>
              </p:ext>
            </p:extLst>
          </p:nvPr>
        </p:nvGraphicFramePr>
        <p:xfrm>
          <a:off x="251520" y="1347614"/>
          <a:ext cx="8640960" cy="914400"/>
        </p:xfrm>
        <a:graphic>
          <a:graphicData uri="http://schemas.openxmlformats.org/drawingml/2006/table">
            <a:tbl>
              <a:tblPr bandRow="1">
                <a:tableStyleId>{5C22544A-7EE6-4342-B048-85BDC9FD1C3A}</a:tableStyleId>
              </a:tblPr>
              <a:tblGrid>
                <a:gridCol w="1571084"/>
                <a:gridCol w="7069876"/>
              </a:tblGrid>
              <a:tr h="370840">
                <a:tc>
                  <a:txBody>
                    <a:bodyPr/>
                    <a:lstStyle/>
                    <a:p>
                      <a:r>
                        <a:rPr lang="ja-JP" altLang="en-US" sz="2400" dirty="0" smtClean="0">
                          <a:latin typeface="ＭＳ ゴシック" panose="020B0609070205080204" pitchFamily="49" charset="-128"/>
                          <a:ea typeface="ＭＳ ゴシック" panose="020B0609070205080204" pitchFamily="49" charset="-128"/>
                        </a:rPr>
                        <a:t>□ ない</a:t>
                      </a:r>
                      <a:endParaRPr kumimoji="1" lang="ja-JP" altLang="en-US" sz="2400" dirty="0"/>
                    </a:p>
                  </a:txBody>
                  <a:tcPr/>
                </a:tc>
                <a:tc>
                  <a:txBody>
                    <a:bodyPr/>
                    <a:lstStyle/>
                    <a:p>
                      <a:r>
                        <a:rPr lang="ja-JP" altLang="en-US" sz="2400" dirty="0" smtClean="0">
                          <a:latin typeface="ＭＳ ゴシック" panose="020B0609070205080204" pitchFamily="49" charset="-128"/>
                          <a:ea typeface="ＭＳ ゴシック" panose="020B0609070205080204" pitchFamily="49" charset="-128"/>
                        </a:rPr>
                        <a:t>口臭を感じない．臭わない．</a:t>
                      </a:r>
                      <a:endParaRPr kumimoji="1" lang="ja-JP" altLang="en-US" sz="2400" dirty="0"/>
                    </a:p>
                  </a:txBody>
                  <a:tcPr/>
                </a:tc>
              </a:tr>
              <a:tr h="370840">
                <a:tc>
                  <a:txBody>
                    <a:bodyPr/>
                    <a:lstStyle/>
                    <a:p>
                      <a:r>
                        <a:rPr lang="ja-JP" altLang="en-US" sz="2400" dirty="0" smtClean="0">
                          <a:latin typeface="ＭＳ ゴシック" panose="020B0609070205080204" pitchFamily="49" charset="-128"/>
                          <a:ea typeface="ＭＳ ゴシック" panose="020B0609070205080204" pitchFamily="49" charset="-128"/>
                        </a:rPr>
                        <a:t>□ ある</a:t>
                      </a:r>
                      <a:endParaRPr kumimoji="1" lang="ja-JP" alt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少しでも臭いを感じる．</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sp>
        <p:nvSpPr>
          <p:cNvPr id="4" name="正方形/長方形 3"/>
          <p:cNvSpPr/>
          <p:nvPr/>
        </p:nvSpPr>
        <p:spPr>
          <a:xfrm>
            <a:off x="251520" y="2480578"/>
            <a:ext cx="8640960" cy="523220"/>
          </a:xfrm>
          <a:prstGeom prst="rect">
            <a:avLst/>
          </a:prstGeom>
        </p:spPr>
        <p:txBody>
          <a:bodyPr wrap="square">
            <a:spAutoFit/>
          </a:bodyPr>
          <a:lstStyle/>
          <a:p>
            <a:pPr marL="285750" indent="-285750">
              <a:buFont typeface="Arial" panose="020B0604020202020204" pitchFamily="34" charset="0"/>
              <a:buChar char="•"/>
            </a:pPr>
            <a:r>
              <a:rPr lang="ja-JP" altLang="en-US" sz="2800" b="1" u="sng" dirty="0"/>
              <a:t>口腔乾燥</a:t>
            </a:r>
            <a:r>
              <a:rPr lang="ja-JP" altLang="en-US" sz="2800" dirty="0"/>
              <a:t>をチェックする</a:t>
            </a:r>
            <a:r>
              <a:rPr lang="ja-JP" altLang="en-US" sz="2800" dirty="0" smtClean="0"/>
              <a:t>．</a:t>
            </a:r>
            <a:endParaRPr lang="ja-JP" altLang="en-US" sz="2800" dirty="0"/>
          </a:p>
        </p:txBody>
      </p:sp>
      <p:graphicFrame>
        <p:nvGraphicFramePr>
          <p:cNvPr id="6" name="表 5"/>
          <p:cNvGraphicFramePr>
            <a:graphicFrameLocks noGrp="1"/>
          </p:cNvGraphicFramePr>
          <p:nvPr>
            <p:extLst>
              <p:ext uri="{D42A27DB-BD31-4B8C-83A1-F6EECF244321}">
                <p14:modId xmlns:p14="http://schemas.microsoft.com/office/powerpoint/2010/main" val="1869025431"/>
              </p:ext>
            </p:extLst>
          </p:nvPr>
        </p:nvGraphicFramePr>
        <p:xfrm>
          <a:off x="251520" y="3008342"/>
          <a:ext cx="8640960" cy="2011680"/>
        </p:xfrm>
        <a:graphic>
          <a:graphicData uri="http://schemas.openxmlformats.org/drawingml/2006/table">
            <a:tbl>
              <a:tblPr bandRow="1">
                <a:tableStyleId>{5C22544A-7EE6-4342-B048-85BDC9FD1C3A}</a:tableStyleId>
              </a:tblPr>
              <a:tblGrid>
                <a:gridCol w="1571084"/>
                <a:gridCol w="7069876"/>
              </a:tblGrid>
              <a:tr h="370840">
                <a:tc>
                  <a:txBody>
                    <a:bodyPr/>
                    <a:lstStyle/>
                    <a:p>
                      <a:r>
                        <a:rPr lang="ja-JP" altLang="en-US" sz="2400" dirty="0" smtClean="0">
                          <a:latin typeface="ＭＳ ゴシック" panose="020B0609070205080204" pitchFamily="49" charset="-128"/>
                          <a:ea typeface="ＭＳ ゴシック" panose="020B0609070205080204" pitchFamily="49" charset="-128"/>
                        </a:rPr>
                        <a:t>□ ない</a:t>
                      </a:r>
                      <a:endParaRPr kumimoji="1" lang="ja-JP" altLang="en-US" sz="2400" dirty="0"/>
                    </a:p>
                  </a:txBody>
                  <a:tcPr/>
                </a:tc>
                <a:tc>
                  <a:txBody>
                    <a:bodyPr/>
                    <a:lstStyle/>
                    <a:p>
                      <a:r>
                        <a:rPr lang="ja-JP" altLang="en-US" sz="2400" dirty="0" smtClean="0"/>
                        <a:t>口唇，口腔粘膜や舌がうるおっている．</a:t>
                      </a:r>
                      <a:endParaRPr kumimoji="1" lang="ja-JP" altLang="en-US" sz="2400" dirty="0"/>
                    </a:p>
                  </a:txBody>
                  <a:tcPr/>
                </a:tc>
              </a:tr>
              <a:tr h="370840">
                <a:tc>
                  <a:txBody>
                    <a:bodyPr/>
                    <a:lstStyle/>
                    <a:p>
                      <a:r>
                        <a:rPr lang="ja-JP" altLang="en-US" sz="2400" dirty="0" smtClean="0">
                          <a:latin typeface="ＭＳ ゴシック" panose="020B0609070205080204" pitchFamily="49" charset="-128"/>
                          <a:ea typeface="ＭＳ ゴシック" panose="020B0609070205080204" pitchFamily="49" charset="-128"/>
                        </a:rPr>
                        <a:t>□ ある</a:t>
                      </a:r>
                      <a:endParaRPr kumimoji="1" lang="ja-JP" alt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t>口唇，口腔粘膜や舌がいずれかにあてはまる場合</a:t>
                      </a:r>
                      <a:endParaRPr lang="en-US" altLang="ja-JP" sz="2400" dirty="0" smtClean="0"/>
                    </a:p>
                    <a:p>
                      <a:r>
                        <a:rPr lang="ja-JP" altLang="en-US" sz="2400" dirty="0" smtClean="0"/>
                        <a:t>　・乾燥している．</a:t>
                      </a:r>
                    </a:p>
                    <a:p>
                      <a:r>
                        <a:rPr lang="ja-JP" altLang="en-US" sz="2400" dirty="0" smtClean="0"/>
                        <a:t>　・唾液がネバネバしていたり，泡立っている．</a:t>
                      </a:r>
                    </a:p>
                    <a:p>
                      <a:r>
                        <a:rPr lang="ja-JP" altLang="en-US" sz="2400" dirty="0" smtClean="0"/>
                        <a:t>　・唾液がみられない．</a:t>
                      </a:r>
                    </a:p>
                  </a:txBody>
                  <a:tcPr/>
                </a:tc>
              </a:tr>
            </a:tbl>
          </a:graphicData>
        </a:graphic>
      </p:graphicFrame>
    </p:spTree>
    <p:extLst>
      <p:ext uri="{BB962C8B-B14F-4D97-AF65-F5344CB8AC3E}">
        <p14:creationId xmlns:p14="http://schemas.microsoft.com/office/powerpoint/2010/main" val="1766695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 xmlns:a16="http://schemas.microsoft.com/office/drawing/2014/main" id="{B5FCCA33-308D-419E-A0FE-342F18877DAE}"/>
              </a:ext>
            </a:extLst>
          </p:cNvPr>
          <p:cNvPicPr>
            <a:picLocks noChangeAspect="1"/>
          </p:cNvPicPr>
          <p:nvPr/>
        </p:nvPicPr>
        <p:blipFill rotWithShape="1">
          <a:blip r:embed="rId2"/>
          <a:srcRect l="11519" t="22369" r="13915" b="9022"/>
          <a:stretch/>
        </p:blipFill>
        <p:spPr>
          <a:xfrm>
            <a:off x="2029772" y="987574"/>
            <a:ext cx="1610984" cy="1728192"/>
          </a:xfrm>
          <a:prstGeom prst="rect">
            <a:avLst/>
          </a:prstGeom>
        </p:spPr>
      </p:pic>
      <p:pic>
        <p:nvPicPr>
          <p:cNvPr id="9" name="図 8">
            <a:extLst>
              <a:ext uri="{FF2B5EF4-FFF2-40B4-BE49-F238E27FC236}">
                <a16:creationId xmlns="" xmlns:a16="http://schemas.microsoft.com/office/drawing/2014/main" id="{2A09A2D5-968E-4649-947F-17A3C365ABDA}"/>
              </a:ext>
            </a:extLst>
          </p:cNvPr>
          <p:cNvPicPr>
            <a:picLocks noChangeAspect="1"/>
          </p:cNvPicPr>
          <p:nvPr/>
        </p:nvPicPr>
        <p:blipFill rotWithShape="1">
          <a:blip r:embed="rId3"/>
          <a:srcRect l="61293" t="68567" r="3800" b="2613"/>
          <a:stretch/>
        </p:blipFill>
        <p:spPr>
          <a:xfrm>
            <a:off x="1951659" y="2931765"/>
            <a:ext cx="1900261" cy="1800225"/>
          </a:xfrm>
          <a:prstGeom prst="rect">
            <a:avLst/>
          </a:prstGeom>
        </p:spPr>
      </p:pic>
      <p:pic>
        <p:nvPicPr>
          <p:cNvPr id="12" name="図 11">
            <a:extLst>
              <a:ext uri="{FF2B5EF4-FFF2-40B4-BE49-F238E27FC236}">
                <a16:creationId xmlns="" xmlns:a16="http://schemas.microsoft.com/office/drawing/2014/main" id="{908A0443-3989-4B7A-AD2C-70E3C93818B8}"/>
              </a:ext>
            </a:extLst>
          </p:cNvPr>
          <p:cNvPicPr>
            <a:picLocks noChangeAspect="1"/>
          </p:cNvPicPr>
          <p:nvPr/>
        </p:nvPicPr>
        <p:blipFill rotWithShape="1">
          <a:blip r:embed="rId3"/>
          <a:srcRect l="63313" t="1427" r="3800" b="65153"/>
          <a:stretch/>
        </p:blipFill>
        <p:spPr>
          <a:xfrm>
            <a:off x="162141" y="2931765"/>
            <a:ext cx="1745563" cy="1800225"/>
          </a:xfrm>
          <a:prstGeom prst="rect">
            <a:avLst/>
          </a:prstGeom>
        </p:spPr>
      </p:pic>
      <p:sp>
        <p:nvSpPr>
          <p:cNvPr id="14" name="テキスト ボックス 13">
            <a:extLst>
              <a:ext uri="{FF2B5EF4-FFF2-40B4-BE49-F238E27FC236}">
                <a16:creationId xmlns="" xmlns:a16="http://schemas.microsoft.com/office/drawing/2014/main" id="{E9442047-5BEF-4936-AAB2-8BFB4A2C5237}"/>
              </a:ext>
            </a:extLst>
          </p:cNvPr>
          <p:cNvSpPr txBox="1"/>
          <p:nvPr/>
        </p:nvSpPr>
        <p:spPr>
          <a:xfrm>
            <a:off x="357258" y="4659982"/>
            <a:ext cx="2962553" cy="377026"/>
          </a:xfrm>
          <a:prstGeom prst="rect">
            <a:avLst/>
          </a:prstGeom>
          <a:noFill/>
        </p:spPr>
        <p:txBody>
          <a:bodyPr wrap="square" lIns="68580" tIns="34290" rIns="68580" bIns="34290" rtlCol="0">
            <a:spAutoFit/>
          </a:bodyPr>
          <a:lstStyle/>
          <a:p>
            <a:r>
              <a:rPr kumimoji="1" lang="ja-JP" altLang="en-US" sz="2000" dirty="0">
                <a:latin typeface="ＭＳ ゴシック" panose="020B0609070205080204" pitchFamily="49" charset="-128"/>
                <a:ea typeface="ＭＳ ゴシック" panose="020B0609070205080204" pitchFamily="49" charset="-128"/>
              </a:rPr>
              <a:t>（柿木保明　</a:t>
            </a:r>
            <a:r>
              <a:rPr kumimoji="1" lang="en-US" altLang="ja-JP" sz="2000" dirty="0">
                <a:latin typeface="ＭＳ ゴシック" panose="020B0609070205080204" pitchFamily="49" charset="-128"/>
                <a:ea typeface="ＭＳ ゴシック" panose="020B0609070205080204" pitchFamily="49" charset="-128"/>
              </a:rPr>
              <a:t>2000</a:t>
            </a:r>
            <a:r>
              <a:rPr kumimoji="1" lang="ja-JP" altLang="en-US" sz="2000" dirty="0">
                <a:latin typeface="ＭＳ ゴシック" panose="020B0609070205080204" pitchFamily="49" charset="-128"/>
                <a:ea typeface="ＭＳ ゴシック" panose="020B0609070205080204" pitchFamily="49" charset="-128"/>
              </a:rPr>
              <a:t>より）</a:t>
            </a:r>
          </a:p>
        </p:txBody>
      </p:sp>
      <p:pic>
        <p:nvPicPr>
          <p:cNvPr id="16" name="図 15">
            <a:extLst>
              <a:ext uri="{FF2B5EF4-FFF2-40B4-BE49-F238E27FC236}">
                <a16:creationId xmlns="" xmlns:a16="http://schemas.microsoft.com/office/drawing/2014/main" id="{D3468B23-8AFA-44EE-B745-A7B96CB196A8}"/>
              </a:ext>
            </a:extLst>
          </p:cNvPr>
          <p:cNvPicPr>
            <a:picLocks noChangeAspect="1"/>
          </p:cNvPicPr>
          <p:nvPr/>
        </p:nvPicPr>
        <p:blipFill rotWithShape="1">
          <a:blip r:embed="rId4"/>
          <a:srcRect l="20671" t="10120" r="21265"/>
          <a:stretch/>
        </p:blipFill>
        <p:spPr>
          <a:xfrm>
            <a:off x="357258" y="976660"/>
            <a:ext cx="1550446" cy="1739106"/>
          </a:xfrm>
          <a:prstGeom prst="rect">
            <a:avLst/>
          </a:prstGeom>
        </p:spPr>
      </p:pic>
      <p:sp>
        <p:nvSpPr>
          <p:cNvPr id="17"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口腔管理（口腔乾燥）</a:t>
            </a:r>
            <a:endParaRPr lang="en-US" altLang="ja-JP" dirty="0" smtClean="0">
              <a:solidFill>
                <a:schemeClr val="bg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2374121354"/>
              </p:ext>
            </p:extLst>
          </p:nvPr>
        </p:nvGraphicFramePr>
        <p:xfrm>
          <a:off x="3923928" y="1369318"/>
          <a:ext cx="5015880" cy="914400"/>
        </p:xfrm>
        <a:graphic>
          <a:graphicData uri="http://schemas.openxmlformats.org/drawingml/2006/table">
            <a:tbl>
              <a:tblPr firstRow="1" bandRow="1">
                <a:tableStyleId>{5C22544A-7EE6-4342-B048-85BDC9FD1C3A}</a:tableStyleId>
              </a:tblPr>
              <a:tblGrid>
                <a:gridCol w="5015880"/>
              </a:tblGrid>
              <a:tr h="370840">
                <a:tc>
                  <a:txBody>
                    <a:bodyPr/>
                    <a:lstStyle/>
                    <a:p>
                      <a:pPr algn="ctr"/>
                      <a:r>
                        <a:rPr kumimoji="1" lang="ja-JP" altLang="en-US" sz="2400" dirty="0" smtClean="0"/>
                        <a:t>□ ない</a:t>
                      </a:r>
                      <a:endParaRPr kumimoji="1" lang="ja-JP" altLang="en-US" sz="2400" dirty="0"/>
                    </a:p>
                  </a:txBody>
                  <a:tcPr/>
                </a:tc>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口唇</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舌</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粘膜がうるおっている．</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26446375"/>
              </p:ext>
            </p:extLst>
          </p:nvPr>
        </p:nvGraphicFramePr>
        <p:xfrm>
          <a:off x="3948608" y="2936334"/>
          <a:ext cx="5015880" cy="2011680"/>
        </p:xfrm>
        <a:graphic>
          <a:graphicData uri="http://schemas.openxmlformats.org/drawingml/2006/table">
            <a:tbl>
              <a:tblPr firstRow="1" bandRow="1">
                <a:tableStyleId>{5C22544A-7EE6-4342-B048-85BDC9FD1C3A}</a:tableStyleId>
              </a:tblPr>
              <a:tblGrid>
                <a:gridCol w="5015880"/>
              </a:tblGrid>
              <a:tr h="370840">
                <a:tc>
                  <a:txBody>
                    <a:bodyPr/>
                    <a:lstStyle/>
                    <a:p>
                      <a:pPr algn="ctr"/>
                      <a:r>
                        <a:rPr kumimoji="1" lang="ja-JP" altLang="en-US" sz="2400" dirty="0" smtClean="0"/>
                        <a:t>□ ある</a:t>
                      </a:r>
                      <a:endParaRPr kumimoji="1" lang="ja-JP" altLang="en-US" sz="2400" dirty="0"/>
                    </a:p>
                  </a:txBody>
                  <a:tcPr/>
                </a:tc>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唾液が粘性だったり，細かく泡状になっている．</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唾液が見られず乾燥している．</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口唇</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舌</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粘膜の乾燥がみられる．</a:t>
                      </a:r>
                    </a:p>
                  </a:txBody>
                  <a:tcPr/>
                </a:tc>
              </a:tr>
            </a:tbl>
          </a:graphicData>
        </a:graphic>
      </p:graphicFrame>
      <p:sp>
        <p:nvSpPr>
          <p:cNvPr id="10" name="正方形/長方形 9"/>
          <p:cNvSpPr/>
          <p:nvPr/>
        </p:nvSpPr>
        <p:spPr>
          <a:xfrm>
            <a:off x="72008" y="2859782"/>
            <a:ext cx="8964488" cy="21772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2008" y="915566"/>
            <a:ext cx="8964488" cy="18722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0015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１　患者情報</a:t>
            </a:r>
            <a:endParaRPr kumimoji="1" lang="ja-JP" altLang="en-US"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1411427097"/>
              </p:ext>
            </p:extLst>
          </p:nvPr>
        </p:nvGraphicFramePr>
        <p:xfrm>
          <a:off x="251520" y="843558"/>
          <a:ext cx="8640960" cy="1780173"/>
        </p:xfrm>
        <a:graphic>
          <a:graphicData uri="http://schemas.openxmlformats.org/drawingml/2006/table">
            <a:tbl>
              <a:tblPr bandRow="1">
                <a:tableStyleId>{5C22544A-7EE6-4342-B048-85BDC9FD1C3A}</a:tableStyleId>
              </a:tblPr>
              <a:tblGrid>
                <a:gridCol w="1656184"/>
                <a:gridCol w="6984776"/>
              </a:tblGrid>
              <a:tr h="835293">
                <a:tc>
                  <a:txBody>
                    <a:bodyPr/>
                    <a:lstStyle/>
                    <a:p>
                      <a:pPr algn="l"/>
                      <a:r>
                        <a:rPr kumimoji="1" lang="ja-JP" altLang="en-US" sz="2800" dirty="0" smtClean="0"/>
                        <a:t>介護保険</a:t>
                      </a:r>
                      <a:endParaRPr kumimoji="1" lang="ja-JP" altLang="en-US" sz="2800" dirty="0"/>
                    </a:p>
                  </a:txBody>
                  <a:tcPr anchor="ctr"/>
                </a:tc>
                <a:tc>
                  <a:txBody>
                    <a:bodyPr/>
                    <a:lstStyle/>
                    <a:p>
                      <a:r>
                        <a:rPr kumimoji="1" lang="ja-JP" altLang="en-US" sz="2800" dirty="0" smtClean="0"/>
                        <a:t>介護保険未使用・申請中の際，未記入にする．</a:t>
                      </a:r>
                      <a:endParaRPr kumimoji="1" lang="ja-JP" altLang="en-US" sz="2800" dirty="0"/>
                    </a:p>
                  </a:txBody>
                  <a:tcPr anchor="ctr"/>
                </a:tc>
              </a:tr>
              <a:tr h="835293">
                <a:tc>
                  <a:txBody>
                    <a:bodyPr/>
                    <a:lstStyle/>
                    <a:p>
                      <a:pPr algn="l"/>
                      <a:r>
                        <a:rPr kumimoji="1" lang="ja-JP" altLang="en-US" sz="2800" dirty="0" smtClean="0"/>
                        <a:t>認知症</a:t>
                      </a:r>
                      <a:endParaRPr kumimoji="1" lang="ja-JP" altLang="en-US" sz="2800" dirty="0"/>
                    </a:p>
                  </a:txBody>
                  <a:tcPr anchor="ctr"/>
                </a:tc>
                <a:tc>
                  <a:txBody>
                    <a:bodyPr/>
                    <a:lstStyle/>
                    <a:p>
                      <a:r>
                        <a:rPr kumimoji="1" lang="ja-JP" altLang="en-US" sz="2800" dirty="0" smtClean="0"/>
                        <a:t>診断がされている時は「□ あり」．</a:t>
                      </a:r>
                      <a:endParaRPr kumimoji="1" lang="en-US" altLang="ja-JP" sz="2800" dirty="0" smtClean="0"/>
                    </a:p>
                    <a:p>
                      <a:r>
                        <a:rPr kumimoji="1" lang="ja-JP" altLang="en-US" sz="2800" dirty="0" smtClean="0"/>
                        <a:t>判断に迷う時は「□ 不明」．</a:t>
                      </a:r>
                      <a:endParaRPr kumimoji="1" lang="ja-JP" altLang="en-US" sz="2800" dirty="0"/>
                    </a:p>
                  </a:txBody>
                  <a:tcPr anchor="ctr"/>
                </a:tc>
              </a:tr>
            </a:tbl>
          </a:graphicData>
        </a:graphic>
      </p:graphicFrame>
    </p:spTree>
    <p:extLst>
      <p:ext uri="{BB962C8B-B14F-4D97-AF65-F5344CB8AC3E}">
        <p14:creationId xmlns:p14="http://schemas.microsoft.com/office/powerpoint/2010/main" val="2278051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 xmlns:a16="http://schemas.microsoft.com/office/drawing/2014/main" id="{A250E611-08DD-4B4A-A52D-6C6E2EF7B3A9}"/>
              </a:ext>
            </a:extLst>
          </p:cNvPr>
          <p:cNvPicPr>
            <a:picLocks noChangeAspect="1"/>
          </p:cNvPicPr>
          <p:nvPr/>
        </p:nvPicPr>
        <p:blipFill rotWithShape="1">
          <a:blip r:embed="rId2"/>
          <a:srcRect l="54202" t="51652" r="2404" b="7686"/>
          <a:stretch/>
        </p:blipFill>
        <p:spPr>
          <a:xfrm>
            <a:off x="827585" y="2766162"/>
            <a:ext cx="3069008" cy="1974683"/>
          </a:xfrm>
          <a:prstGeom prst="rect">
            <a:avLst/>
          </a:prstGeom>
        </p:spPr>
      </p:pic>
      <p:sp>
        <p:nvSpPr>
          <p:cNvPr id="7" name="テキスト ボックス 6">
            <a:extLst>
              <a:ext uri="{FF2B5EF4-FFF2-40B4-BE49-F238E27FC236}">
                <a16:creationId xmlns="" xmlns:a16="http://schemas.microsoft.com/office/drawing/2014/main" id="{BB9CF15F-0818-4842-8F11-F1E78801F1D3}"/>
              </a:ext>
            </a:extLst>
          </p:cNvPr>
          <p:cNvSpPr txBox="1"/>
          <p:nvPr/>
        </p:nvSpPr>
        <p:spPr>
          <a:xfrm>
            <a:off x="827586" y="4740845"/>
            <a:ext cx="3069008" cy="423193"/>
          </a:xfrm>
          <a:prstGeom prst="rect">
            <a:avLst/>
          </a:prstGeom>
          <a:noFill/>
          <a:ln>
            <a:noFill/>
          </a:ln>
        </p:spPr>
        <p:txBody>
          <a:bodyPr wrap="square" lIns="68580" tIns="34290" rIns="68580" bIns="34290" rtlCol="0">
            <a:spAutoFit/>
          </a:bodyPr>
          <a:lstStyle/>
          <a:p>
            <a:pPr algn="ctr"/>
            <a:r>
              <a:rPr lang="ja-JP" altLang="en-US" sz="2300" dirty="0" smtClean="0">
                <a:latin typeface="ＭＳ ゴシック" panose="020B0609070205080204" pitchFamily="49" charset="-128"/>
                <a:ea typeface="ＭＳ ゴシック" panose="020B0609070205080204" pitchFamily="49" charset="-128"/>
              </a:rPr>
              <a:t>ない</a:t>
            </a:r>
            <a:endParaRPr lang="ja-JP" altLang="en-US" sz="2300" dirty="0">
              <a:latin typeface="ＭＳ ゴシック" panose="020B0609070205080204" pitchFamily="49" charset="-128"/>
              <a:ea typeface="ＭＳ ゴシック" panose="020B0609070205080204" pitchFamily="49" charset="-128"/>
            </a:endParaRPr>
          </a:p>
        </p:txBody>
      </p:sp>
      <p:sp>
        <p:nvSpPr>
          <p:cNvPr id="8" name="テキスト ボックス 7">
            <a:extLst>
              <a:ext uri="{FF2B5EF4-FFF2-40B4-BE49-F238E27FC236}">
                <a16:creationId xmlns="" xmlns:a16="http://schemas.microsoft.com/office/drawing/2014/main" id="{2800909F-67BD-4DB2-B1FF-DA52D3EFFD36}"/>
              </a:ext>
            </a:extLst>
          </p:cNvPr>
          <p:cNvSpPr txBox="1"/>
          <p:nvPr/>
        </p:nvSpPr>
        <p:spPr>
          <a:xfrm>
            <a:off x="5178490" y="4723421"/>
            <a:ext cx="3065918" cy="423193"/>
          </a:xfrm>
          <a:prstGeom prst="rect">
            <a:avLst/>
          </a:prstGeom>
          <a:noFill/>
        </p:spPr>
        <p:txBody>
          <a:bodyPr wrap="square" lIns="68580" tIns="34290" rIns="68580" bIns="34290" rtlCol="0">
            <a:spAutoFit/>
          </a:bodyPr>
          <a:lstStyle/>
          <a:p>
            <a:pPr algn="ctr"/>
            <a:r>
              <a:rPr lang="ja-JP" altLang="en-US" sz="2300" dirty="0" smtClean="0">
                <a:latin typeface="ＭＳ ゴシック" panose="020B0609070205080204" pitchFamily="49" charset="-128"/>
                <a:ea typeface="ＭＳ ゴシック" panose="020B0609070205080204" pitchFamily="49" charset="-128"/>
              </a:rPr>
              <a:t>ある</a:t>
            </a:r>
            <a:endParaRPr lang="ja-JP" altLang="en-US" sz="2300" dirty="0">
              <a:latin typeface="ＭＳ ゴシック" panose="020B0609070205080204" pitchFamily="49" charset="-128"/>
              <a:ea typeface="ＭＳ ゴシック" panose="020B0609070205080204" pitchFamily="49" charset="-128"/>
            </a:endParaRPr>
          </a:p>
        </p:txBody>
      </p:sp>
      <p:pic>
        <p:nvPicPr>
          <p:cNvPr id="2" name="図 1">
            <a:extLst>
              <a:ext uri="{FF2B5EF4-FFF2-40B4-BE49-F238E27FC236}">
                <a16:creationId xmlns="" xmlns:a16="http://schemas.microsoft.com/office/drawing/2014/main" id="{0C8D3ABC-DD53-4CAD-A80C-1BC674175124}"/>
              </a:ext>
            </a:extLst>
          </p:cNvPr>
          <p:cNvPicPr>
            <a:picLocks noChangeAspect="1"/>
          </p:cNvPicPr>
          <p:nvPr/>
        </p:nvPicPr>
        <p:blipFill rotWithShape="1">
          <a:blip r:embed="rId3"/>
          <a:srcRect l="11544" t="20341" r="16426" b="18287"/>
          <a:stretch/>
        </p:blipFill>
        <p:spPr>
          <a:xfrm>
            <a:off x="5178490" y="2768150"/>
            <a:ext cx="3065918" cy="1972695"/>
          </a:xfrm>
          <a:prstGeom prst="rect">
            <a:avLst/>
          </a:prstGeom>
        </p:spPr>
      </p:pic>
      <p:sp>
        <p:nvSpPr>
          <p:cNvPr id="9"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251520" y="771550"/>
            <a:ext cx="8640960" cy="53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b="1" u="sng" dirty="0" smtClean="0">
                <a:latin typeface="ＭＳ ゴシック" panose="020B0609070205080204" pitchFamily="49" charset="-128"/>
                <a:ea typeface="ＭＳ ゴシック" panose="020B0609070205080204" pitchFamily="49" charset="-128"/>
              </a:rPr>
              <a:t>口の中の汚れ</a:t>
            </a:r>
            <a:r>
              <a:rPr lang="ja-JP" altLang="en-US" sz="2800" dirty="0" smtClean="0">
                <a:latin typeface="ＭＳ ゴシック" panose="020B0609070205080204" pitchFamily="49" charset="-128"/>
                <a:ea typeface="ＭＳ ゴシック" panose="020B0609070205080204" pitchFamily="49" charset="-128"/>
              </a:rPr>
              <a:t>をチェックする．</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10"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口腔管理（口の中の汚れ）</a:t>
            </a:r>
            <a:endParaRPr lang="en-US" altLang="ja-JP" dirty="0" smtClean="0">
              <a:solidFill>
                <a:schemeClr val="bg1"/>
              </a:solidFill>
            </a:endParaRPr>
          </a:p>
        </p:txBody>
      </p:sp>
      <p:graphicFrame>
        <p:nvGraphicFramePr>
          <p:cNvPr id="11" name="表 10"/>
          <p:cNvGraphicFramePr>
            <a:graphicFrameLocks noGrp="1"/>
          </p:cNvGraphicFramePr>
          <p:nvPr>
            <p:extLst>
              <p:ext uri="{D42A27DB-BD31-4B8C-83A1-F6EECF244321}">
                <p14:modId xmlns:p14="http://schemas.microsoft.com/office/powerpoint/2010/main" val="4037434004"/>
              </p:ext>
            </p:extLst>
          </p:nvPr>
        </p:nvGraphicFramePr>
        <p:xfrm>
          <a:off x="251520" y="1347614"/>
          <a:ext cx="8640960" cy="1368152"/>
        </p:xfrm>
        <a:graphic>
          <a:graphicData uri="http://schemas.openxmlformats.org/drawingml/2006/table">
            <a:tbl>
              <a:tblPr bandRow="1">
                <a:tableStyleId>{5C22544A-7EE6-4342-B048-85BDC9FD1C3A}</a:tableStyleId>
              </a:tblPr>
              <a:tblGrid>
                <a:gridCol w="1571084"/>
                <a:gridCol w="7069876"/>
              </a:tblGrid>
              <a:tr h="879526">
                <a:tc>
                  <a:txBody>
                    <a:bodyPr/>
                    <a:lstStyle/>
                    <a:p>
                      <a:r>
                        <a:rPr lang="ja-JP" altLang="en-US" sz="2400" dirty="0" smtClean="0">
                          <a:latin typeface="ＭＳ ゴシック" panose="020B0609070205080204" pitchFamily="49" charset="-128"/>
                          <a:ea typeface="ＭＳ ゴシック" panose="020B0609070205080204" pitchFamily="49" charset="-128"/>
                        </a:rPr>
                        <a:t>□ ない</a:t>
                      </a:r>
                      <a:endParaRPr kumimoji="1" lang="ja-JP" altLang="en-US" sz="2400" dirty="0"/>
                    </a:p>
                  </a:txBody>
                  <a:tcPr/>
                </a:tc>
                <a:tc>
                  <a:txBody>
                    <a:bodyPr/>
                    <a:lstStyle/>
                    <a:p>
                      <a:pPr marL="342900" indent="-342900" algn="l">
                        <a:buFont typeface="Arial" panose="020B0604020202020204" pitchFamily="34" charset="0"/>
                        <a:buChar char="•"/>
                      </a:pPr>
                      <a:r>
                        <a:rPr kumimoji="1" lang="ja-JP" altLang="en-US" sz="2400" dirty="0" smtClean="0"/>
                        <a:t>プラーク（歯垢）や食渣（食べかす）がほとんどない．少しあるが，ほぼきれいな状態．</a:t>
                      </a:r>
                    </a:p>
                  </a:txBody>
                  <a:tcP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 ある</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プラークや食渣があり，きれいではない．</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spTree>
    <p:extLst>
      <p:ext uri="{BB962C8B-B14F-4D97-AF65-F5344CB8AC3E}">
        <p14:creationId xmlns:p14="http://schemas.microsoft.com/office/powerpoint/2010/main" val="14232657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 xmlns:a16="http://schemas.microsoft.com/office/drawing/2014/main" id="{2CF0B0C4-D9E0-466A-A30C-A2A2EC50E1E7}"/>
              </a:ext>
            </a:extLst>
          </p:cNvPr>
          <p:cNvPicPr>
            <a:picLocks noChangeAspect="1"/>
          </p:cNvPicPr>
          <p:nvPr/>
        </p:nvPicPr>
        <p:blipFill>
          <a:blip r:embed="rId2"/>
          <a:stretch>
            <a:fillRect/>
          </a:stretch>
        </p:blipFill>
        <p:spPr>
          <a:xfrm>
            <a:off x="4973616" y="2952499"/>
            <a:ext cx="1614608" cy="1779491"/>
          </a:xfrm>
          <a:prstGeom prst="rect">
            <a:avLst/>
          </a:prstGeom>
        </p:spPr>
      </p:pic>
      <p:pic>
        <p:nvPicPr>
          <p:cNvPr id="9" name="図 8">
            <a:extLst>
              <a:ext uri="{FF2B5EF4-FFF2-40B4-BE49-F238E27FC236}">
                <a16:creationId xmlns="" xmlns:a16="http://schemas.microsoft.com/office/drawing/2014/main" id="{D66892B8-797F-4C26-94A5-E400D403EB6A}"/>
              </a:ext>
            </a:extLst>
          </p:cNvPr>
          <p:cNvPicPr>
            <a:picLocks noChangeAspect="1"/>
          </p:cNvPicPr>
          <p:nvPr/>
        </p:nvPicPr>
        <p:blipFill rotWithShape="1">
          <a:blip r:embed="rId3"/>
          <a:srcRect l="7691" t="16713" r="7181" b="2333"/>
          <a:stretch/>
        </p:blipFill>
        <p:spPr>
          <a:xfrm>
            <a:off x="6645813" y="2952502"/>
            <a:ext cx="1581114" cy="1779488"/>
          </a:xfrm>
          <a:prstGeom prst="rect">
            <a:avLst/>
          </a:prstGeom>
        </p:spPr>
      </p:pic>
      <p:pic>
        <p:nvPicPr>
          <p:cNvPr id="4" name="図 3">
            <a:extLst>
              <a:ext uri="{FF2B5EF4-FFF2-40B4-BE49-F238E27FC236}">
                <a16:creationId xmlns="" xmlns:a16="http://schemas.microsoft.com/office/drawing/2014/main" id="{FC179BCE-4B11-44B1-9374-AC7351EDD25B}"/>
              </a:ext>
            </a:extLst>
          </p:cNvPr>
          <p:cNvPicPr>
            <a:picLocks noChangeAspect="1"/>
          </p:cNvPicPr>
          <p:nvPr/>
        </p:nvPicPr>
        <p:blipFill>
          <a:blip r:embed="rId4"/>
          <a:stretch>
            <a:fillRect/>
          </a:stretch>
        </p:blipFill>
        <p:spPr>
          <a:xfrm>
            <a:off x="628650" y="2952502"/>
            <a:ext cx="1581115" cy="1779488"/>
          </a:xfrm>
          <a:prstGeom prst="rect">
            <a:avLst/>
          </a:prstGeom>
        </p:spPr>
      </p:pic>
      <p:pic>
        <p:nvPicPr>
          <p:cNvPr id="6" name="図 5">
            <a:extLst>
              <a:ext uri="{FF2B5EF4-FFF2-40B4-BE49-F238E27FC236}">
                <a16:creationId xmlns="" xmlns:a16="http://schemas.microsoft.com/office/drawing/2014/main" id="{1FAD1115-81AC-41F2-A17D-0BFB28C0A48F}"/>
              </a:ext>
            </a:extLst>
          </p:cNvPr>
          <p:cNvPicPr>
            <a:picLocks noChangeAspect="1"/>
          </p:cNvPicPr>
          <p:nvPr/>
        </p:nvPicPr>
        <p:blipFill rotWithShape="1">
          <a:blip r:embed="rId5"/>
          <a:srcRect l="10918" t="28043" r="10824" b="5156"/>
          <a:stretch/>
        </p:blipFill>
        <p:spPr>
          <a:xfrm>
            <a:off x="2267744" y="2952502"/>
            <a:ext cx="1581115" cy="1779488"/>
          </a:xfrm>
          <a:prstGeom prst="rect">
            <a:avLst/>
          </a:prstGeom>
        </p:spPr>
      </p:pic>
      <p:sp>
        <p:nvSpPr>
          <p:cNvPr id="10"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口腔管理（舌苔）</a:t>
            </a:r>
            <a:endParaRPr lang="en-US" altLang="ja-JP" dirty="0" smtClean="0">
              <a:solidFill>
                <a:schemeClr val="bg1"/>
              </a:solidFill>
            </a:endParaRPr>
          </a:p>
        </p:txBody>
      </p:sp>
      <p:sp>
        <p:nvSpPr>
          <p:cNvPr id="11"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251520" y="771550"/>
            <a:ext cx="864096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dirty="0" smtClean="0">
                <a:latin typeface="ＭＳ ゴシック" panose="020B0609070205080204" pitchFamily="49" charset="-128"/>
                <a:ea typeface="ＭＳ ゴシック" panose="020B0609070205080204" pitchFamily="49" charset="-128"/>
              </a:rPr>
              <a:t>舌苔（舌の汚れ）をチェックする．</a:t>
            </a: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smtClean="0">
                <a:latin typeface="ＭＳ ゴシック" panose="020B0609070205080204" pitchFamily="49" charset="-128"/>
                <a:ea typeface="ＭＳ ゴシック" panose="020B0609070205080204" pitchFamily="49" charset="-128"/>
              </a:rPr>
              <a:t>　</a:t>
            </a:r>
            <a:r>
              <a:rPr lang="en-US" altLang="ja-JP" sz="2800" dirty="0" smtClean="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舌苔の面積は考慮しない</a:t>
            </a:r>
            <a:r>
              <a:rPr lang="en-US" altLang="ja-JP" sz="2800" dirty="0" smtClean="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674051898"/>
              </p:ext>
            </p:extLst>
          </p:nvPr>
        </p:nvGraphicFramePr>
        <p:xfrm>
          <a:off x="251520" y="1851670"/>
          <a:ext cx="8640960" cy="992682"/>
        </p:xfrm>
        <a:graphic>
          <a:graphicData uri="http://schemas.openxmlformats.org/drawingml/2006/table">
            <a:tbl>
              <a:tblPr bandRow="1">
                <a:tableStyleId>{5C22544A-7EE6-4342-B048-85BDC9FD1C3A}</a:tableStyleId>
              </a:tblPr>
              <a:tblGrid>
                <a:gridCol w="1571084"/>
                <a:gridCol w="7069876"/>
              </a:tblGrid>
              <a:tr h="504056">
                <a:tc>
                  <a:txBody>
                    <a:bodyPr/>
                    <a:lstStyle/>
                    <a:p>
                      <a:r>
                        <a:rPr lang="ja-JP" altLang="en-US" sz="2400" dirty="0" smtClean="0">
                          <a:latin typeface="ＭＳ ゴシック" panose="020B0609070205080204" pitchFamily="49" charset="-128"/>
                          <a:ea typeface="ＭＳ ゴシック" panose="020B0609070205080204" pitchFamily="49" charset="-128"/>
                        </a:rPr>
                        <a:t>□ ない</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ピンク色またはほぼピンク色．</a:t>
                      </a:r>
                      <a:endParaRPr lang="en-US" altLang="ja-JP" sz="2400" dirty="0" smtClean="0">
                        <a:latin typeface="ＭＳ ゴシック" panose="020B0609070205080204" pitchFamily="49" charset="-128"/>
                        <a:ea typeface="ＭＳ ゴシック" panose="020B0609070205080204" pitchFamily="49" charset="-128"/>
                      </a:endParaRPr>
                    </a:p>
                  </a:txBody>
                  <a:tcP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 ある</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舌苔がある．</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sp>
        <p:nvSpPr>
          <p:cNvPr id="13" name="テキスト ボックス 12">
            <a:extLst>
              <a:ext uri="{FF2B5EF4-FFF2-40B4-BE49-F238E27FC236}">
                <a16:creationId xmlns="" xmlns:a16="http://schemas.microsoft.com/office/drawing/2014/main" id="{BB9CF15F-0818-4842-8F11-F1E78801F1D3}"/>
              </a:ext>
            </a:extLst>
          </p:cNvPr>
          <p:cNvSpPr txBox="1"/>
          <p:nvPr/>
        </p:nvSpPr>
        <p:spPr>
          <a:xfrm>
            <a:off x="628650" y="4740845"/>
            <a:ext cx="3267944" cy="423193"/>
          </a:xfrm>
          <a:prstGeom prst="rect">
            <a:avLst/>
          </a:prstGeom>
          <a:noFill/>
          <a:ln>
            <a:noFill/>
          </a:ln>
        </p:spPr>
        <p:txBody>
          <a:bodyPr wrap="square" lIns="68580" tIns="34290" rIns="68580" bIns="34290" rtlCol="0">
            <a:spAutoFit/>
          </a:bodyPr>
          <a:lstStyle/>
          <a:p>
            <a:pPr algn="ctr"/>
            <a:r>
              <a:rPr lang="ja-JP" altLang="en-US" sz="2300" dirty="0" smtClean="0">
                <a:latin typeface="ＭＳ ゴシック" panose="020B0609070205080204" pitchFamily="49" charset="-128"/>
                <a:ea typeface="ＭＳ ゴシック" panose="020B0609070205080204" pitchFamily="49" charset="-128"/>
              </a:rPr>
              <a:t>ない</a:t>
            </a:r>
            <a:endParaRPr lang="ja-JP" altLang="en-US" sz="2300" dirty="0">
              <a:latin typeface="ＭＳ ゴシック" panose="020B0609070205080204" pitchFamily="49" charset="-128"/>
              <a:ea typeface="ＭＳ ゴシック" panose="020B0609070205080204" pitchFamily="49" charset="-128"/>
            </a:endParaRPr>
          </a:p>
        </p:txBody>
      </p:sp>
      <p:sp>
        <p:nvSpPr>
          <p:cNvPr id="14" name="テキスト ボックス 13">
            <a:extLst>
              <a:ext uri="{FF2B5EF4-FFF2-40B4-BE49-F238E27FC236}">
                <a16:creationId xmlns="" xmlns:a16="http://schemas.microsoft.com/office/drawing/2014/main" id="{2800909F-67BD-4DB2-B1FF-DA52D3EFFD36}"/>
              </a:ext>
            </a:extLst>
          </p:cNvPr>
          <p:cNvSpPr txBox="1"/>
          <p:nvPr/>
        </p:nvSpPr>
        <p:spPr>
          <a:xfrm>
            <a:off x="4973616" y="4723421"/>
            <a:ext cx="3253311" cy="423193"/>
          </a:xfrm>
          <a:prstGeom prst="rect">
            <a:avLst/>
          </a:prstGeom>
          <a:noFill/>
        </p:spPr>
        <p:txBody>
          <a:bodyPr wrap="square" lIns="68580" tIns="34290" rIns="68580" bIns="34290" rtlCol="0">
            <a:spAutoFit/>
          </a:bodyPr>
          <a:lstStyle/>
          <a:p>
            <a:pPr algn="ctr"/>
            <a:r>
              <a:rPr lang="ja-JP" altLang="en-US" sz="2300" dirty="0" smtClean="0">
                <a:latin typeface="ＭＳ ゴシック" panose="020B0609070205080204" pitchFamily="49" charset="-128"/>
                <a:ea typeface="ＭＳ ゴシック" panose="020B0609070205080204" pitchFamily="49" charset="-128"/>
              </a:rPr>
              <a:t>ある</a:t>
            </a:r>
            <a:endParaRPr lang="ja-JP" altLang="en-US" sz="23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38088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0AF6C223-F2E0-4AA5-A896-EA939A8079EC}"/>
              </a:ext>
            </a:extLst>
          </p:cNvPr>
          <p:cNvPicPr>
            <a:picLocks noChangeAspect="1"/>
          </p:cNvPicPr>
          <p:nvPr/>
        </p:nvPicPr>
        <p:blipFill rotWithShape="1">
          <a:blip r:embed="rId2"/>
          <a:srcRect l="-947" t="11385" r="947" b="8817"/>
          <a:stretch/>
        </p:blipFill>
        <p:spPr>
          <a:xfrm>
            <a:off x="950641" y="2982596"/>
            <a:ext cx="2469231" cy="1525171"/>
          </a:xfrm>
          <a:prstGeom prst="rect">
            <a:avLst/>
          </a:prstGeom>
        </p:spPr>
      </p:pic>
      <p:pic>
        <p:nvPicPr>
          <p:cNvPr id="7" name="図 6">
            <a:extLst>
              <a:ext uri="{FF2B5EF4-FFF2-40B4-BE49-F238E27FC236}">
                <a16:creationId xmlns="" xmlns:a16="http://schemas.microsoft.com/office/drawing/2014/main" id="{98F4D19F-8789-47A0-BF17-E08A5A3680B7}"/>
              </a:ext>
            </a:extLst>
          </p:cNvPr>
          <p:cNvPicPr>
            <a:picLocks noChangeAspect="1"/>
          </p:cNvPicPr>
          <p:nvPr/>
        </p:nvPicPr>
        <p:blipFill>
          <a:blip r:embed="rId3"/>
          <a:stretch>
            <a:fillRect/>
          </a:stretch>
        </p:blipFill>
        <p:spPr>
          <a:xfrm>
            <a:off x="5724128" y="2864227"/>
            <a:ext cx="2469231" cy="1643540"/>
          </a:xfrm>
          <a:prstGeom prst="rect">
            <a:avLst/>
          </a:prstGeom>
        </p:spPr>
      </p:pic>
      <p:sp>
        <p:nvSpPr>
          <p:cNvPr id="9"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口腔管理（舌の運動・歯肉の出血）</a:t>
            </a:r>
            <a:endParaRPr lang="en-US" altLang="ja-JP" dirty="0" smtClean="0">
              <a:solidFill>
                <a:schemeClr val="bg1"/>
              </a:solidFill>
            </a:endParaRPr>
          </a:p>
        </p:txBody>
      </p:sp>
      <p:sp>
        <p:nvSpPr>
          <p:cNvPr id="10"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251520" y="771550"/>
            <a:ext cx="8640960" cy="53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b="1" u="sng" dirty="0" smtClean="0">
                <a:latin typeface="ＭＳ ゴシック" panose="020B0609070205080204" pitchFamily="49" charset="-128"/>
                <a:ea typeface="ＭＳ ゴシック" panose="020B0609070205080204" pitchFamily="49" charset="-128"/>
              </a:rPr>
              <a:t>舌の動き</a:t>
            </a:r>
            <a:r>
              <a:rPr lang="ja-JP" altLang="en-US" sz="2800" dirty="0" smtClean="0">
                <a:latin typeface="ＭＳ ゴシック" panose="020B0609070205080204" pitchFamily="49" charset="-128"/>
                <a:ea typeface="ＭＳ ゴシック" panose="020B0609070205080204" pitchFamily="49" charset="-128"/>
              </a:rPr>
              <a:t>をチェックする．</a:t>
            </a:r>
            <a:endParaRPr lang="en-US" altLang="ja-JP" sz="2800" dirty="0" smtClean="0">
              <a:latin typeface="ＭＳ ゴシック" panose="020B0609070205080204" pitchFamily="49" charset="-128"/>
              <a:ea typeface="ＭＳ ゴシック" panose="020B0609070205080204" pitchFamily="49"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607649543"/>
              </p:ext>
            </p:extLst>
          </p:nvPr>
        </p:nvGraphicFramePr>
        <p:xfrm>
          <a:off x="251520" y="1347614"/>
          <a:ext cx="8640960" cy="992682"/>
        </p:xfrm>
        <a:graphic>
          <a:graphicData uri="http://schemas.openxmlformats.org/drawingml/2006/table">
            <a:tbl>
              <a:tblPr bandRow="1">
                <a:tableStyleId>{5C22544A-7EE6-4342-B048-85BDC9FD1C3A}</a:tableStyleId>
              </a:tblPr>
              <a:tblGrid>
                <a:gridCol w="1571084"/>
                <a:gridCol w="7069876"/>
              </a:tblGrid>
              <a:tr h="504056">
                <a:tc>
                  <a:txBody>
                    <a:bodyPr/>
                    <a:lstStyle/>
                    <a:p>
                      <a:r>
                        <a:rPr lang="ja-JP" altLang="en-US" sz="2400" dirty="0" smtClean="0">
                          <a:latin typeface="ＭＳ ゴシック" panose="020B0609070205080204" pitchFamily="49" charset="-128"/>
                          <a:ea typeface="ＭＳ ゴシック" panose="020B0609070205080204" pitchFamily="49" charset="-128"/>
                        </a:rPr>
                        <a:t>□ 可能</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舌を動かすことが出来る．</a:t>
                      </a:r>
                      <a:endParaRPr lang="en-US" altLang="ja-JP" sz="2400" dirty="0" smtClean="0">
                        <a:latin typeface="ＭＳ ゴシック" panose="020B0609070205080204" pitchFamily="49" charset="-128"/>
                        <a:ea typeface="ＭＳ ゴシック" panose="020B0609070205080204" pitchFamily="49" charset="-128"/>
                      </a:endParaRPr>
                    </a:p>
                  </a:txBody>
                  <a:tcP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 不可</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舌を自力では動かせない．</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sp>
        <p:nvSpPr>
          <p:cNvPr id="12"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251520" y="2467939"/>
            <a:ext cx="8640960" cy="53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b="1" u="sng" dirty="0">
                <a:latin typeface="ＭＳ ゴシック" panose="020B0609070205080204" pitchFamily="49" charset="-128"/>
                <a:ea typeface="ＭＳ ゴシック" panose="020B0609070205080204" pitchFamily="49" charset="-128"/>
              </a:rPr>
              <a:t>歯</a:t>
            </a:r>
            <a:r>
              <a:rPr lang="ja-JP" altLang="en-US" sz="2800" b="1" u="sng" dirty="0" smtClean="0">
                <a:latin typeface="ＭＳ ゴシック" panose="020B0609070205080204" pitchFamily="49" charset="-128"/>
                <a:ea typeface="ＭＳ ゴシック" panose="020B0609070205080204" pitchFamily="49" charset="-128"/>
              </a:rPr>
              <a:t>肉の出血</a:t>
            </a:r>
            <a:r>
              <a:rPr lang="ja-JP" altLang="en-US" sz="2800" dirty="0" smtClean="0">
                <a:latin typeface="ＭＳ ゴシック" panose="020B0609070205080204" pitchFamily="49" charset="-128"/>
                <a:ea typeface="ＭＳ ゴシック" panose="020B0609070205080204" pitchFamily="49" charset="-128"/>
              </a:rPr>
              <a:t>をチェックする．</a:t>
            </a:r>
            <a:endParaRPr lang="en-US" altLang="ja-JP" sz="2800" dirty="0" smtClean="0">
              <a:latin typeface="ＭＳ ゴシック" panose="020B0609070205080204" pitchFamily="49" charset="-128"/>
              <a:ea typeface="ＭＳ ゴシック" panose="020B0609070205080204" pitchFamily="49"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108456023"/>
              </p:ext>
            </p:extLst>
          </p:nvPr>
        </p:nvGraphicFramePr>
        <p:xfrm>
          <a:off x="107505" y="4552351"/>
          <a:ext cx="4392487" cy="539679"/>
        </p:xfrm>
        <a:graphic>
          <a:graphicData uri="http://schemas.openxmlformats.org/drawingml/2006/table">
            <a:tbl>
              <a:tblPr bandRow="1">
                <a:tableStyleId>{5C22544A-7EE6-4342-B048-85BDC9FD1C3A}</a:tableStyleId>
              </a:tblPr>
              <a:tblGrid>
                <a:gridCol w="1080119"/>
                <a:gridCol w="3312368"/>
              </a:tblGrid>
              <a:tr h="539679">
                <a:tc>
                  <a:txBody>
                    <a:bodyPr/>
                    <a:lstStyle/>
                    <a:p>
                      <a:r>
                        <a:rPr kumimoji="1" lang="ja-JP" altLang="en-US" sz="2200" dirty="0" smtClean="0"/>
                        <a:t>□ ない</a:t>
                      </a:r>
                      <a:endParaRPr kumimoji="1" lang="ja-JP" altLang="en-US" sz="2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200" dirty="0" smtClean="0">
                          <a:solidFill>
                            <a:prstClr val="black"/>
                          </a:solidFill>
                          <a:latin typeface="ＭＳ ゴシック" panose="020B0609070205080204" pitchFamily="49" charset="-128"/>
                          <a:ea typeface="ＭＳ ゴシック" panose="020B0609070205080204" pitchFamily="49" charset="-128"/>
                        </a:rPr>
                        <a:t>歯肉からの出血はない．</a:t>
                      </a:r>
                      <a:endParaRPr lang="en-US" altLang="ja-JP" sz="2200" dirty="0" smtClean="0">
                        <a:solidFill>
                          <a:prstClr val="black"/>
                        </a:solidFill>
                        <a:latin typeface="ＭＳ ゴシック" panose="020B0609070205080204" pitchFamily="49" charset="-128"/>
                        <a:ea typeface="ＭＳ ゴシック" panose="020B0609070205080204" pitchFamily="49" charset="-128"/>
                      </a:endParaRPr>
                    </a:p>
                  </a:txBody>
                  <a:tcPr anchor="ctr"/>
                </a:tc>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202287771"/>
              </p:ext>
            </p:extLst>
          </p:nvPr>
        </p:nvGraphicFramePr>
        <p:xfrm>
          <a:off x="4644008" y="4552351"/>
          <a:ext cx="4392487" cy="539679"/>
        </p:xfrm>
        <a:graphic>
          <a:graphicData uri="http://schemas.openxmlformats.org/drawingml/2006/table">
            <a:tbl>
              <a:tblPr bandRow="1">
                <a:tableStyleId>{5C22544A-7EE6-4342-B048-85BDC9FD1C3A}</a:tableStyleId>
              </a:tblPr>
              <a:tblGrid>
                <a:gridCol w="1080120"/>
                <a:gridCol w="3312367"/>
              </a:tblGrid>
              <a:tr h="539679">
                <a:tc>
                  <a:txBody>
                    <a:bodyPr/>
                    <a:lstStyle/>
                    <a:p>
                      <a:r>
                        <a:rPr kumimoji="1" lang="ja-JP" altLang="en-US" sz="2200" dirty="0" smtClean="0"/>
                        <a:t>□ ある</a:t>
                      </a:r>
                      <a:endParaRPr kumimoji="1" lang="ja-JP" altLang="en-US" sz="2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200" dirty="0" smtClean="0">
                          <a:solidFill>
                            <a:prstClr val="black"/>
                          </a:solidFill>
                          <a:latin typeface="ＭＳ ゴシック" panose="020B0609070205080204" pitchFamily="49" charset="-128"/>
                          <a:ea typeface="ＭＳ ゴシック" panose="020B0609070205080204" pitchFamily="49" charset="-128"/>
                        </a:rPr>
                        <a:t>歯肉からの出血がある．</a:t>
                      </a:r>
                      <a:endParaRPr lang="en-US" altLang="ja-JP" sz="2200" dirty="0" smtClean="0">
                        <a:solidFill>
                          <a:prstClr val="black"/>
                        </a:solidFill>
                        <a:latin typeface="ＭＳ ゴシック" panose="020B0609070205080204" pitchFamily="49" charset="-128"/>
                        <a:ea typeface="ＭＳ ゴシック" panose="020B0609070205080204" pitchFamily="49" charset="-128"/>
                      </a:endParaRPr>
                    </a:p>
                  </a:txBody>
                  <a:tcPr anchor="ctr"/>
                </a:tc>
              </a:tr>
            </a:tbl>
          </a:graphicData>
        </a:graphic>
      </p:graphicFrame>
    </p:spTree>
    <p:extLst>
      <p:ext uri="{BB962C8B-B14F-4D97-AF65-F5344CB8AC3E}">
        <p14:creationId xmlns:p14="http://schemas.microsoft.com/office/powerpoint/2010/main" val="126256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 xmlns:a16="http://schemas.microsoft.com/office/drawing/2014/main" id="{F2FBB177-4FB9-4200-AFDA-F34B54F1F20C}"/>
              </a:ext>
            </a:extLst>
          </p:cNvPr>
          <p:cNvSpPr>
            <a:spLocks noGrp="1"/>
          </p:cNvSpPr>
          <p:nvPr>
            <p:ph idx="1"/>
          </p:nvPr>
        </p:nvSpPr>
        <p:spPr>
          <a:xfrm>
            <a:off x="107504" y="4371950"/>
            <a:ext cx="9036495" cy="648072"/>
          </a:xfrm>
        </p:spPr>
        <p:txBody>
          <a:bodyPr>
            <a:normAutofit/>
          </a:bodyPr>
          <a:lstStyle/>
          <a:p>
            <a:pPr marL="0" indent="0">
              <a:buNone/>
            </a:pPr>
            <a:r>
              <a:rPr lang="en-US" altLang="ja-JP" sz="2800" dirty="0" smtClean="0">
                <a:solidFill>
                  <a:srgbClr val="FF0000"/>
                </a:solidFill>
                <a:latin typeface="ＭＳ ゴシック" panose="020B0609070205080204" pitchFamily="49" charset="-128"/>
                <a:ea typeface="ＭＳ ゴシック" panose="020B0609070205080204" pitchFamily="49" charset="-128"/>
              </a:rPr>
              <a:t>※</a:t>
            </a:r>
            <a:r>
              <a:rPr lang="ja-JP" altLang="en-US" sz="2800" dirty="0">
                <a:solidFill>
                  <a:srgbClr val="FF0000"/>
                </a:solidFill>
                <a:latin typeface="ＭＳ ゴシック" panose="020B0609070205080204" pitchFamily="49" charset="-128"/>
                <a:ea typeface="ＭＳ ゴシック" panose="020B0609070205080204" pitchFamily="49" charset="-128"/>
              </a:rPr>
              <a:t>義歯の不具合がある</a:t>
            </a:r>
            <a:r>
              <a:rPr lang="ja-JP" altLang="en-US" sz="2800" dirty="0" smtClean="0">
                <a:solidFill>
                  <a:srgbClr val="FF0000"/>
                </a:solidFill>
                <a:latin typeface="ＭＳ ゴシック" panose="020B0609070205080204" pitchFamily="49" charset="-128"/>
                <a:ea typeface="ＭＳ ゴシック" panose="020B0609070205080204" pitchFamily="49" charset="-128"/>
              </a:rPr>
              <a:t>場合「</a:t>
            </a:r>
            <a:r>
              <a:rPr lang="ja-JP" altLang="en-US" sz="2800" dirty="0">
                <a:solidFill>
                  <a:srgbClr val="FF0000"/>
                </a:solidFill>
                <a:latin typeface="ＭＳ ゴシック" panose="020B0609070205080204" pitchFamily="49" charset="-128"/>
                <a:ea typeface="ＭＳ ゴシック" panose="020B0609070205080204" pitchFamily="49" charset="-128"/>
              </a:rPr>
              <a:t>その他」欄に</a:t>
            </a:r>
            <a:r>
              <a:rPr lang="ja-JP" altLang="en-US" sz="2800" dirty="0" smtClean="0">
                <a:solidFill>
                  <a:srgbClr val="FF0000"/>
                </a:solidFill>
                <a:latin typeface="ＭＳ ゴシック" panose="020B0609070205080204" pitchFamily="49" charset="-128"/>
                <a:ea typeface="ＭＳ ゴシック" panose="020B0609070205080204" pitchFamily="49" charset="-128"/>
              </a:rPr>
              <a:t>ご記入する．</a:t>
            </a:r>
            <a:endParaRPr lang="ja-JP" altLang="en-US" sz="2800" dirty="0">
              <a:solidFill>
                <a:srgbClr val="FF0000"/>
              </a:solidFill>
              <a:latin typeface="ＭＳ ゴシック" panose="020B0609070205080204" pitchFamily="49" charset="-128"/>
              <a:ea typeface="ＭＳ ゴシック" panose="020B0609070205080204" pitchFamily="49" charset="-128"/>
            </a:endParaRPr>
          </a:p>
        </p:txBody>
      </p:sp>
      <p:sp>
        <p:nvSpPr>
          <p:cNvPr id="5"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107504" y="771549"/>
            <a:ext cx="8856984" cy="53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b="1" u="sng" dirty="0" smtClean="0">
                <a:latin typeface="ＭＳ ゴシック" panose="020B0609070205080204" pitchFamily="49" charset="-128"/>
                <a:ea typeface="ＭＳ ゴシック" panose="020B0609070205080204" pitchFamily="49" charset="-128"/>
              </a:rPr>
              <a:t>義歯（取り外せる入れ歯）</a:t>
            </a:r>
            <a:r>
              <a:rPr lang="ja-JP" altLang="en-US" sz="2800" dirty="0" smtClean="0">
                <a:latin typeface="ＭＳ ゴシック" panose="020B0609070205080204" pitchFamily="49" charset="-128"/>
                <a:ea typeface="ＭＳ ゴシック" panose="020B0609070205080204" pitchFamily="49" charset="-128"/>
              </a:rPr>
              <a:t>の使用状況チェックする．</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6"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口腔管理（義歯）</a:t>
            </a:r>
            <a:endParaRPr lang="en-US" altLang="ja-JP" dirty="0" smtClean="0">
              <a:solidFill>
                <a:schemeClr val="bg1"/>
              </a:solidFill>
            </a:endParaRPr>
          </a:p>
        </p:txBody>
      </p:sp>
      <p:graphicFrame>
        <p:nvGraphicFramePr>
          <p:cNvPr id="7" name="表 6"/>
          <p:cNvGraphicFramePr>
            <a:graphicFrameLocks noGrp="1"/>
          </p:cNvGraphicFramePr>
          <p:nvPr>
            <p:extLst>
              <p:ext uri="{D42A27DB-BD31-4B8C-83A1-F6EECF244321}">
                <p14:modId xmlns:p14="http://schemas.microsoft.com/office/powerpoint/2010/main" val="2372085286"/>
              </p:ext>
            </p:extLst>
          </p:nvPr>
        </p:nvGraphicFramePr>
        <p:xfrm>
          <a:off x="251520" y="1347614"/>
          <a:ext cx="8640960" cy="992682"/>
        </p:xfrm>
        <a:graphic>
          <a:graphicData uri="http://schemas.openxmlformats.org/drawingml/2006/table">
            <a:tbl>
              <a:tblPr bandRow="1">
                <a:tableStyleId>{5C22544A-7EE6-4342-B048-85BDC9FD1C3A}</a:tableStyleId>
              </a:tblPr>
              <a:tblGrid>
                <a:gridCol w="1571084"/>
                <a:gridCol w="7069876"/>
              </a:tblGrid>
              <a:tr h="504056">
                <a:tc>
                  <a:txBody>
                    <a:bodyPr/>
                    <a:lstStyle/>
                    <a:p>
                      <a:r>
                        <a:rPr lang="ja-JP" altLang="en-US" sz="2400" dirty="0" smtClean="0">
                          <a:latin typeface="ＭＳ ゴシック" panose="020B0609070205080204" pitchFamily="49" charset="-128"/>
                          <a:ea typeface="ＭＳ ゴシック" panose="020B0609070205080204" pitchFamily="49" charset="-128"/>
                        </a:rPr>
                        <a:t>□ ない</a:t>
                      </a:r>
                      <a:endParaRPr lang="en-US" altLang="ja-JP" sz="2400" dirty="0" smtClean="0">
                        <a:latin typeface="ＭＳ ゴシック" panose="020B0609070205080204" pitchFamily="49" charset="-128"/>
                        <a:ea typeface="ＭＳ ゴシック" panose="020B0609070205080204" pitchFamily="49" charset="-128"/>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義歯を持っていない場合．</a:t>
                      </a:r>
                      <a:endParaRPr lang="en-US" altLang="ja-JP" sz="2400" dirty="0" smtClean="0">
                        <a:latin typeface="ＭＳ ゴシック" panose="020B0609070205080204" pitchFamily="49" charset="-128"/>
                        <a:ea typeface="ＭＳ ゴシック" panose="020B0609070205080204" pitchFamily="49" charset="-128"/>
                      </a:endParaRPr>
                    </a:p>
                  </a:txBody>
                  <a:tcP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 ある</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義歯を持っている場合．</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3653902421"/>
              </p:ext>
            </p:extLst>
          </p:nvPr>
        </p:nvGraphicFramePr>
        <p:xfrm>
          <a:off x="3563888" y="3163244"/>
          <a:ext cx="5328592" cy="992682"/>
        </p:xfrm>
        <a:graphic>
          <a:graphicData uri="http://schemas.openxmlformats.org/drawingml/2006/table">
            <a:tbl>
              <a:tblPr bandRow="1">
                <a:tableStyleId>{5C22544A-7EE6-4342-B048-85BDC9FD1C3A}</a:tableStyleId>
              </a:tblPr>
              <a:tblGrid>
                <a:gridCol w="1674700"/>
                <a:gridCol w="3653892"/>
              </a:tblGrid>
              <a:tr h="504056">
                <a:tc>
                  <a:txBody>
                    <a:bodyPr/>
                    <a:lstStyle/>
                    <a:p>
                      <a:r>
                        <a:rPr lang="ja-JP" altLang="en-US" sz="2400" dirty="0" smtClean="0">
                          <a:latin typeface="ＭＳ ゴシック" panose="020B0609070205080204" pitchFamily="49" charset="-128"/>
                          <a:ea typeface="ＭＳ ゴシック" panose="020B0609070205080204" pitchFamily="49" charset="-128"/>
                        </a:rPr>
                        <a:t>□ 使用</a:t>
                      </a:r>
                      <a:endParaRPr lang="en-US" altLang="ja-JP" sz="2400" dirty="0" smtClean="0">
                        <a:latin typeface="ＭＳ ゴシック" panose="020B0609070205080204" pitchFamily="49" charset="-128"/>
                        <a:ea typeface="ＭＳ ゴシック" panose="020B0609070205080204" pitchFamily="49" charset="-128"/>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使用している．</a:t>
                      </a:r>
                      <a:endParaRPr lang="en-US" altLang="ja-JP" sz="2400" dirty="0" smtClean="0">
                        <a:latin typeface="ＭＳ ゴシック" panose="020B0609070205080204" pitchFamily="49" charset="-128"/>
                        <a:ea typeface="ＭＳ ゴシック" panose="020B0609070205080204" pitchFamily="49" charset="-128"/>
                      </a:endParaRPr>
                    </a:p>
                  </a:txBody>
                  <a:tcP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 不使用</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使用していない．</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sp>
        <p:nvSpPr>
          <p:cNvPr id="9" name="正方形/長方形 8"/>
          <p:cNvSpPr/>
          <p:nvPr/>
        </p:nvSpPr>
        <p:spPr>
          <a:xfrm>
            <a:off x="251520" y="3136365"/>
            <a:ext cx="3240360" cy="523220"/>
          </a:xfrm>
          <a:prstGeom prst="rect">
            <a:avLst/>
          </a:prstGeom>
        </p:spPr>
        <p:txBody>
          <a:bodyPr wrap="square">
            <a:spAutoFit/>
          </a:bodyPr>
          <a:lstStyle/>
          <a:p>
            <a:r>
              <a:rPr lang="ja-JP" altLang="en-US" sz="2800" b="1" u="sng" dirty="0">
                <a:latin typeface="ＭＳ ゴシック" panose="020B0609070205080204" pitchFamily="49" charset="-128"/>
                <a:ea typeface="ＭＳ ゴシック" panose="020B0609070205080204" pitchFamily="49" charset="-128"/>
              </a:rPr>
              <a:t>義歯がある</a:t>
            </a:r>
            <a:r>
              <a:rPr lang="ja-JP" altLang="en-US" sz="2800" b="1" u="sng" dirty="0" smtClean="0">
                <a:latin typeface="ＭＳ ゴシック" panose="020B0609070205080204" pitchFamily="49" charset="-128"/>
                <a:ea typeface="ＭＳ ゴシック" panose="020B0609070205080204" pitchFamily="49" charset="-128"/>
              </a:rPr>
              <a:t>場合</a:t>
            </a:r>
            <a:r>
              <a:rPr lang="ja-JP" altLang="en-US" sz="2800" dirty="0" smtClean="0">
                <a:latin typeface="ＭＳ ゴシック" panose="020B0609070205080204" pitchFamily="49" charset="-128"/>
                <a:ea typeface="ＭＳ ゴシック" panose="020B0609070205080204" pitchFamily="49" charset="-128"/>
              </a:rPr>
              <a:t> ⇒</a:t>
            </a:r>
            <a:endParaRPr lang="en-US" altLang="ja-JP" sz="2800" dirty="0">
              <a:latin typeface="ＭＳ ゴシック" panose="020B0609070205080204" pitchFamily="49" charset="-128"/>
              <a:ea typeface="ＭＳ ゴシック" panose="020B0609070205080204" pitchFamily="49" charset="-128"/>
            </a:endParaRPr>
          </a:p>
        </p:txBody>
      </p:sp>
      <p:sp>
        <p:nvSpPr>
          <p:cNvPr id="2" name="下矢印 1"/>
          <p:cNvSpPr/>
          <p:nvPr/>
        </p:nvSpPr>
        <p:spPr>
          <a:xfrm>
            <a:off x="683568" y="2427734"/>
            <a:ext cx="792088" cy="70863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42212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 xmlns:a16="http://schemas.microsoft.com/office/drawing/2014/main" id="{F2FBB177-4FB9-4200-AFDA-F34B54F1F20C}"/>
              </a:ext>
            </a:extLst>
          </p:cNvPr>
          <p:cNvSpPr>
            <a:spLocks noGrp="1"/>
          </p:cNvSpPr>
          <p:nvPr>
            <p:ph idx="1"/>
          </p:nvPr>
        </p:nvSpPr>
        <p:spPr>
          <a:xfrm>
            <a:off x="395536" y="1419622"/>
            <a:ext cx="8568952" cy="1296144"/>
          </a:xfrm>
        </p:spPr>
        <p:txBody>
          <a:bodyPr>
            <a:normAutofit/>
          </a:bodyPr>
          <a:lstStyle/>
          <a:p>
            <a:r>
              <a:rPr lang="ja-JP" altLang="en-US" sz="2400" dirty="0" smtClean="0">
                <a:solidFill>
                  <a:srgbClr val="FF0000"/>
                </a:solidFill>
                <a:latin typeface="ＭＳ ゴシック" panose="020B0609070205080204" pitchFamily="49" charset="-128"/>
                <a:ea typeface="ＭＳ ゴシック" panose="020B0609070205080204" pitchFamily="49" charset="-128"/>
              </a:rPr>
              <a:t>義歯</a:t>
            </a:r>
            <a:r>
              <a:rPr lang="ja-JP" altLang="en-US" sz="2400" dirty="0">
                <a:solidFill>
                  <a:srgbClr val="FF0000"/>
                </a:solidFill>
                <a:latin typeface="ＭＳ ゴシック" panose="020B0609070205080204" pitchFamily="49" charset="-128"/>
                <a:ea typeface="ＭＳ ゴシック" panose="020B0609070205080204" pitchFamily="49" charset="-128"/>
              </a:rPr>
              <a:t>を使用している場合</a:t>
            </a:r>
            <a:r>
              <a:rPr lang="ja-JP" altLang="en-US" sz="2400" dirty="0" smtClean="0">
                <a:solidFill>
                  <a:srgbClr val="FF0000"/>
                </a:solidFill>
                <a:latin typeface="ＭＳ ゴシック" panose="020B0609070205080204" pitchFamily="49" charset="-128"/>
                <a:ea typeface="ＭＳ ゴシック" panose="020B0609070205080204" pitchFamily="49" charset="-128"/>
              </a:rPr>
              <a:t>は，義歯</a:t>
            </a:r>
            <a:r>
              <a:rPr lang="ja-JP" altLang="en-US" sz="2400" dirty="0">
                <a:solidFill>
                  <a:srgbClr val="FF0000"/>
                </a:solidFill>
                <a:latin typeface="ＭＳ ゴシック" panose="020B0609070205080204" pitchFamily="49" charset="-128"/>
                <a:ea typeface="ＭＳ ゴシック" panose="020B0609070205080204" pitchFamily="49" charset="-128"/>
              </a:rPr>
              <a:t>を入れて</a:t>
            </a:r>
            <a:r>
              <a:rPr lang="ja-JP" altLang="en-US" sz="2400" dirty="0" smtClean="0">
                <a:solidFill>
                  <a:srgbClr val="FF0000"/>
                </a:solidFill>
                <a:latin typeface="ＭＳ ゴシック" panose="020B0609070205080204" pitchFamily="49" charset="-128"/>
                <a:ea typeface="ＭＳ ゴシック" panose="020B0609070205080204" pitchFamily="49" charset="-128"/>
              </a:rPr>
              <a:t>判断する</a:t>
            </a:r>
            <a:r>
              <a:rPr lang="ja-JP" altLang="en-US" sz="2400" dirty="0">
                <a:solidFill>
                  <a:srgbClr val="FF0000"/>
                </a:solidFill>
                <a:latin typeface="ＭＳ ゴシック" panose="020B0609070205080204" pitchFamily="49" charset="-128"/>
                <a:ea typeface="ＭＳ ゴシック" panose="020B0609070205080204" pitchFamily="49" charset="-128"/>
              </a:rPr>
              <a:t>．</a:t>
            </a:r>
            <a:endParaRPr lang="en-US" altLang="ja-JP" sz="2400" dirty="0">
              <a:solidFill>
                <a:srgbClr val="FF0000"/>
              </a:solidFill>
              <a:latin typeface="ＭＳ ゴシック" panose="020B0609070205080204" pitchFamily="49" charset="-128"/>
              <a:ea typeface="ＭＳ ゴシック" panose="020B0609070205080204" pitchFamily="49" charset="-128"/>
            </a:endParaRPr>
          </a:p>
          <a:p>
            <a:r>
              <a:rPr lang="ja-JP" altLang="en-US" sz="2400" dirty="0" smtClean="0">
                <a:solidFill>
                  <a:srgbClr val="FF0000"/>
                </a:solidFill>
                <a:latin typeface="ＭＳ ゴシック" panose="020B0609070205080204" pitchFamily="49" charset="-128"/>
                <a:ea typeface="ＭＳ ゴシック" panose="020B0609070205080204" pitchFamily="49" charset="-128"/>
              </a:rPr>
              <a:t>噛んでもらい，</a:t>
            </a:r>
            <a:r>
              <a:rPr lang="ja-JP" altLang="en-US" sz="2400" u="sng" dirty="0" smtClean="0">
                <a:solidFill>
                  <a:srgbClr val="FF0000"/>
                </a:solidFill>
                <a:latin typeface="ＭＳ ゴシック" panose="020B0609070205080204" pitchFamily="49" charset="-128"/>
                <a:ea typeface="ＭＳ ゴシック" panose="020B0609070205080204" pitchFamily="49" charset="-128"/>
              </a:rPr>
              <a:t>臼歯部</a:t>
            </a:r>
            <a:r>
              <a:rPr lang="ja-JP" altLang="en-US" sz="2400" u="sng" dirty="0">
                <a:solidFill>
                  <a:srgbClr val="FF0000"/>
                </a:solidFill>
                <a:latin typeface="ＭＳ ゴシック" panose="020B0609070205080204" pitchFamily="49" charset="-128"/>
                <a:ea typeface="ＭＳ ゴシック" panose="020B0609070205080204" pitchFamily="49" charset="-128"/>
              </a:rPr>
              <a:t>（奥歯：すりつぶす面のある歯）</a:t>
            </a:r>
            <a:r>
              <a:rPr lang="ja-JP" altLang="en-US" sz="2400" u="sng" dirty="0" smtClean="0">
                <a:solidFill>
                  <a:srgbClr val="FF0000"/>
                </a:solidFill>
                <a:latin typeface="ＭＳ ゴシック" panose="020B0609070205080204" pitchFamily="49" charset="-128"/>
                <a:ea typeface="ＭＳ ゴシック" panose="020B0609070205080204" pitchFamily="49" charset="-128"/>
              </a:rPr>
              <a:t>が，かみ合って</a:t>
            </a:r>
            <a:r>
              <a:rPr lang="ja-JP" altLang="en-US" sz="2400" u="sng" dirty="0">
                <a:solidFill>
                  <a:srgbClr val="FF0000"/>
                </a:solidFill>
                <a:latin typeface="ＭＳ ゴシック" panose="020B0609070205080204" pitchFamily="49" charset="-128"/>
                <a:ea typeface="ＭＳ ゴシック" panose="020B0609070205080204" pitchFamily="49" charset="-128"/>
              </a:rPr>
              <a:t>いる</a:t>
            </a:r>
            <a:r>
              <a:rPr lang="ja-JP" altLang="en-US" sz="2400" u="sng" dirty="0" smtClean="0">
                <a:solidFill>
                  <a:srgbClr val="FF0000"/>
                </a:solidFill>
                <a:latin typeface="ＭＳ ゴシック" panose="020B0609070205080204" pitchFamily="49" charset="-128"/>
                <a:ea typeface="ＭＳ ゴシック" panose="020B0609070205080204" pitchFamily="49" charset="-128"/>
              </a:rPr>
              <a:t>か，左右</a:t>
            </a:r>
            <a:r>
              <a:rPr lang="ja-JP" altLang="en-US" sz="2400" u="sng" dirty="0">
                <a:solidFill>
                  <a:srgbClr val="FF0000"/>
                </a:solidFill>
                <a:latin typeface="ＭＳ ゴシック" panose="020B0609070205080204" pitchFamily="49" charset="-128"/>
                <a:ea typeface="ＭＳ ゴシック" panose="020B0609070205080204" pitchFamily="49" charset="-128"/>
              </a:rPr>
              <a:t>それぞれ</a:t>
            </a:r>
            <a:r>
              <a:rPr lang="ja-JP" altLang="en-US" sz="2400" u="sng" dirty="0" smtClean="0">
                <a:solidFill>
                  <a:srgbClr val="FF0000"/>
                </a:solidFill>
                <a:latin typeface="ＭＳ ゴシック" panose="020B0609070205080204" pitchFamily="49" charset="-128"/>
                <a:ea typeface="ＭＳ ゴシック" panose="020B0609070205080204" pitchFamily="49" charset="-128"/>
              </a:rPr>
              <a:t>確認する</a:t>
            </a:r>
            <a:r>
              <a:rPr lang="ja-JP" altLang="en-US" sz="2400" u="sng" dirty="0">
                <a:solidFill>
                  <a:srgbClr val="FF0000"/>
                </a:solidFill>
                <a:latin typeface="ＭＳ ゴシック" panose="020B0609070205080204" pitchFamily="49" charset="-128"/>
                <a:ea typeface="ＭＳ ゴシック" panose="020B0609070205080204" pitchFamily="49" charset="-128"/>
              </a:rPr>
              <a:t>．</a:t>
            </a:r>
            <a:endParaRPr lang="en-US" altLang="ja-JP" sz="2400" u="sng" dirty="0">
              <a:solidFill>
                <a:srgbClr val="FF0000"/>
              </a:solidFill>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口腔管理（臼歯の咬合）</a:t>
            </a:r>
            <a:endParaRPr lang="en-US" altLang="ja-JP" dirty="0" smtClean="0">
              <a:solidFill>
                <a:schemeClr val="bg1"/>
              </a:solidFill>
            </a:endParaRPr>
          </a:p>
        </p:txBody>
      </p:sp>
      <p:sp>
        <p:nvSpPr>
          <p:cNvPr id="6"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107504" y="883763"/>
            <a:ext cx="8856984" cy="53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500" b="1" u="sng" dirty="0" smtClean="0">
                <a:latin typeface="ＭＳ ゴシック" panose="020B0609070205080204" pitchFamily="49" charset="-128"/>
                <a:ea typeface="ＭＳ ゴシック" panose="020B0609070205080204" pitchFamily="49" charset="-128"/>
              </a:rPr>
              <a:t>臼歯の咬合</a:t>
            </a:r>
            <a:r>
              <a:rPr lang="en-US" altLang="ja-JP" sz="2500" b="1" u="sng" dirty="0" smtClean="0">
                <a:latin typeface="ＭＳ ゴシック" panose="020B0609070205080204" pitchFamily="49" charset="-128"/>
                <a:ea typeface="ＭＳ ゴシック" panose="020B0609070205080204" pitchFamily="49" charset="-128"/>
              </a:rPr>
              <a:t>(</a:t>
            </a:r>
            <a:r>
              <a:rPr lang="ja-JP" altLang="en-US" sz="2500" b="1" u="sng" dirty="0" smtClean="0">
                <a:latin typeface="ＭＳ ゴシック" panose="020B0609070205080204" pitchFamily="49" charset="-128"/>
                <a:ea typeface="ＭＳ ゴシック" panose="020B0609070205080204" pitchFamily="49" charset="-128"/>
              </a:rPr>
              <a:t>奥歯</a:t>
            </a:r>
            <a:r>
              <a:rPr lang="en-US" altLang="ja-JP" sz="2500" b="1" u="sng" dirty="0" smtClean="0">
                <a:latin typeface="ＭＳ ゴシック" panose="020B0609070205080204" pitchFamily="49" charset="-128"/>
                <a:ea typeface="ＭＳ ゴシック" panose="020B0609070205080204" pitchFamily="49" charset="-128"/>
              </a:rPr>
              <a:t>[</a:t>
            </a:r>
            <a:r>
              <a:rPr lang="ja-JP" altLang="en-US" sz="2500" b="1" u="sng" dirty="0">
                <a:latin typeface="ＭＳ ゴシック" panose="020B0609070205080204" pitchFamily="49" charset="-128"/>
                <a:ea typeface="ＭＳ ゴシック" panose="020B0609070205080204" pitchFamily="49" charset="-128"/>
              </a:rPr>
              <a:t>すりつぶす面のある歯</a:t>
            </a:r>
            <a:r>
              <a:rPr lang="en-US" altLang="ja-JP" sz="2500" b="1" u="sng" dirty="0" smtClean="0">
                <a:latin typeface="ＭＳ ゴシック" panose="020B0609070205080204" pitchFamily="49" charset="-128"/>
                <a:ea typeface="ＭＳ ゴシック" panose="020B0609070205080204" pitchFamily="49" charset="-128"/>
              </a:rPr>
              <a:t>]</a:t>
            </a:r>
            <a:r>
              <a:rPr lang="en-US" altLang="ja-JP" sz="2500" b="1" u="sng" dirty="0">
                <a:latin typeface="ＭＳ ゴシック" panose="020B0609070205080204" pitchFamily="49" charset="-128"/>
                <a:ea typeface="ＭＳ ゴシック" panose="020B0609070205080204" pitchFamily="49" charset="-128"/>
              </a:rPr>
              <a:t>)</a:t>
            </a:r>
            <a:r>
              <a:rPr lang="ja-JP" altLang="en-US" sz="2500" dirty="0" smtClean="0">
                <a:latin typeface="ＭＳ ゴシック" panose="020B0609070205080204" pitchFamily="49" charset="-128"/>
                <a:ea typeface="ＭＳ ゴシック" panose="020B0609070205080204" pitchFamily="49" charset="-128"/>
              </a:rPr>
              <a:t>をチェックする．</a:t>
            </a:r>
            <a:endParaRPr lang="en-US" altLang="ja-JP" sz="2500" dirty="0" smtClean="0">
              <a:latin typeface="ＭＳ ゴシック" panose="020B0609070205080204" pitchFamily="49" charset="-128"/>
              <a:ea typeface="ＭＳ ゴシック" panose="020B0609070205080204" pitchFamily="49"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216719067"/>
              </p:ext>
            </p:extLst>
          </p:nvPr>
        </p:nvGraphicFramePr>
        <p:xfrm>
          <a:off x="251520" y="2859782"/>
          <a:ext cx="8640960" cy="2134546"/>
        </p:xfrm>
        <a:graphic>
          <a:graphicData uri="http://schemas.openxmlformats.org/drawingml/2006/table">
            <a:tbl>
              <a:tblPr bandRow="1">
                <a:tableStyleId>{5C22544A-7EE6-4342-B048-85BDC9FD1C3A}</a:tableStyleId>
              </a:tblPr>
              <a:tblGrid>
                <a:gridCol w="1872208"/>
                <a:gridCol w="6768752"/>
              </a:tblGrid>
              <a:tr h="504056">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両側ある</a:t>
                      </a:r>
                      <a:endParaRPr lang="en-US" altLang="ja-JP" sz="2400" dirty="0" smtClean="0">
                        <a:latin typeface="ＭＳ ゴシック" panose="020B0609070205080204" pitchFamily="49" charset="-128"/>
                        <a:ea typeface="ＭＳ ゴシック" panose="020B0609070205080204" pitchFamily="49" charset="-128"/>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臼歯部が</a:t>
                      </a:r>
                      <a:r>
                        <a:rPr lang="en-US" altLang="ja-JP" sz="2400" dirty="0" smtClean="0">
                          <a:latin typeface="ＭＳ ゴシック" panose="020B0609070205080204" pitchFamily="49" charset="-128"/>
                          <a:ea typeface="ＭＳ ゴシック" panose="020B0609070205080204" pitchFamily="49" charset="-128"/>
                        </a:rPr>
                        <a:t>1</a:t>
                      </a:r>
                      <a:r>
                        <a:rPr lang="ja-JP" altLang="en-US" sz="2400" dirty="0" smtClean="0">
                          <a:latin typeface="ＭＳ ゴシック" panose="020B0609070205080204" pitchFamily="49" charset="-128"/>
                          <a:ea typeface="ＭＳ ゴシック" panose="020B0609070205080204" pitchFamily="49" charset="-128"/>
                        </a:rPr>
                        <a:t>か所でもかみ合っている所が両側にある．</a:t>
                      </a:r>
                      <a:endParaRPr lang="en-US" altLang="ja-JP" sz="2400" dirty="0" smtClean="0">
                        <a:latin typeface="ＭＳ ゴシック" panose="020B0609070205080204" pitchFamily="49" charset="-128"/>
                        <a:ea typeface="ＭＳ ゴシック" panose="020B0609070205080204" pitchFamily="49" charset="-128"/>
                      </a:endParaRPr>
                    </a:p>
                  </a:txBody>
                  <a:tcPr anchor="ct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片</a:t>
                      </a:r>
                      <a:r>
                        <a:rPr lang="ja-JP" altLang="en-US" sz="2400" dirty="0" smtClean="0">
                          <a:latin typeface="ＭＳ ゴシック" panose="020B0609070205080204" pitchFamily="49" charset="-128"/>
                          <a:ea typeface="ＭＳ ゴシック" panose="020B0609070205080204" pitchFamily="49" charset="-128"/>
                        </a:rPr>
                        <a:t>側ある</a:t>
                      </a:r>
                      <a:endParaRPr kumimoji="1" lang="ja-JP" altLang="en-US" sz="2400" dirty="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solidFill>
                            <a:prstClr val="black"/>
                          </a:solidFill>
                          <a:latin typeface="ＭＳ ゴシック" panose="020B0609070205080204" pitchFamily="49" charset="-128"/>
                          <a:ea typeface="ＭＳ ゴシック" panose="020B0609070205080204" pitchFamily="49" charset="-128"/>
                        </a:rPr>
                        <a:t>臼歯部が</a:t>
                      </a:r>
                      <a:r>
                        <a:rPr lang="en-US" altLang="ja-JP" sz="2400" dirty="0" smtClean="0">
                          <a:solidFill>
                            <a:prstClr val="black"/>
                          </a:solidFill>
                          <a:latin typeface="ＭＳ ゴシック" panose="020B0609070205080204" pitchFamily="49" charset="-128"/>
                          <a:ea typeface="ＭＳ ゴシック" panose="020B0609070205080204" pitchFamily="49" charset="-128"/>
                        </a:rPr>
                        <a:t>1</a:t>
                      </a:r>
                      <a:r>
                        <a:rPr lang="ja-JP" altLang="en-US" sz="2400" dirty="0" smtClean="0">
                          <a:solidFill>
                            <a:prstClr val="black"/>
                          </a:solidFill>
                          <a:latin typeface="ＭＳ ゴシック" panose="020B0609070205080204" pitchFamily="49" charset="-128"/>
                          <a:ea typeface="ＭＳ ゴシック" panose="020B0609070205080204" pitchFamily="49" charset="-128"/>
                        </a:rPr>
                        <a:t>か所でもかみ合っている所が片側だけある</a:t>
                      </a:r>
                      <a:r>
                        <a:rPr lang="ja-JP" altLang="en-US" sz="2400" dirty="0" smtClean="0">
                          <a:latin typeface="ＭＳ ゴシック" panose="020B0609070205080204" pitchFamily="49" charset="-128"/>
                          <a:ea typeface="ＭＳ ゴシック" panose="020B0609070205080204" pitchFamily="49" charset="-128"/>
                        </a:rPr>
                        <a:t>．</a:t>
                      </a:r>
                      <a:endParaRPr lang="en-US" altLang="ja-JP" sz="2400" dirty="0" smtClean="0">
                        <a:latin typeface="ＭＳ ゴシック" panose="020B0609070205080204" pitchFamily="49" charset="-128"/>
                        <a:ea typeface="ＭＳ ゴシック" panose="020B0609070205080204" pitchFamily="49" charset="-128"/>
                      </a:endParaRPr>
                    </a:p>
                  </a:txBody>
                  <a:tcPr anchor="ctr"/>
                </a:tc>
              </a:tr>
              <a:tr h="4886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ない</a:t>
                      </a:r>
                      <a:endParaRPr kumimoji="1" lang="ja-JP" altLang="en-US" sz="2400" dirty="0" smtClean="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solidFill>
                            <a:prstClr val="black"/>
                          </a:solidFill>
                          <a:latin typeface="ＭＳ ゴシック" panose="020B0609070205080204" pitchFamily="49" charset="-128"/>
                          <a:ea typeface="ＭＳ ゴシック" panose="020B0609070205080204" pitchFamily="49" charset="-128"/>
                        </a:rPr>
                        <a:t>臼歯部が両側とも，かみ合っていない．</a:t>
                      </a:r>
                      <a:endParaRPr lang="en-US" altLang="ja-JP" sz="2400" dirty="0" smtClean="0">
                        <a:latin typeface="ＭＳ ゴシック" panose="020B0609070205080204" pitchFamily="49" charset="-128"/>
                        <a:ea typeface="ＭＳ ゴシック" panose="020B0609070205080204" pitchFamily="49" charset="-128"/>
                      </a:endParaRPr>
                    </a:p>
                  </a:txBody>
                  <a:tcPr anchor="ctr"/>
                </a:tc>
              </a:tr>
            </a:tbl>
          </a:graphicData>
        </a:graphic>
      </p:graphicFrame>
    </p:spTree>
    <p:extLst>
      <p:ext uri="{BB962C8B-B14F-4D97-AF65-F5344CB8AC3E}">
        <p14:creationId xmlns:p14="http://schemas.microsoft.com/office/powerpoint/2010/main" val="3545489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 xmlns:a16="http://schemas.microsoft.com/office/drawing/2014/main" id="{F35E354F-2A1E-44B3-853E-EEEF778B77BB}"/>
              </a:ext>
            </a:extLst>
          </p:cNvPr>
          <p:cNvSpPr txBox="1"/>
          <p:nvPr/>
        </p:nvSpPr>
        <p:spPr>
          <a:xfrm>
            <a:off x="179512" y="825641"/>
            <a:ext cx="5487890" cy="1715903"/>
          </a:xfrm>
          <a:prstGeom prst="rect">
            <a:avLst/>
          </a:prstGeom>
          <a:noFill/>
        </p:spPr>
        <p:txBody>
          <a:bodyPr wrap="square" lIns="68580" tIns="34290" rIns="68580" bIns="34290" rtlCol="0">
            <a:spAutoFit/>
          </a:bodyPr>
          <a:lstStyle/>
          <a:p>
            <a:pPr defTabSz="914378"/>
            <a:r>
              <a:rPr lang="ja-JP" altLang="en-US" sz="2400" b="1" u="sng" dirty="0">
                <a:solidFill>
                  <a:prstClr val="black"/>
                </a:solidFill>
                <a:latin typeface="ＭＳ ゴシック" panose="020B0609070205080204" pitchFamily="49" charset="-128"/>
                <a:ea typeface="ＭＳ ゴシック" panose="020B0609070205080204" pitchFamily="49" charset="-128"/>
              </a:rPr>
              <a:t>臼歯の咬合</a:t>
            </a:r>
            <a:r>
              <a:rPr lang="ja-JP" altLang="en-US" sz="2400" dirty="0">
                <a:solidFill>
                  <a:prstClr val="black"/>
                </a:solidFill>
                <a:latin typeface="ＭＳ ゴシック" panose="020B0609070205080204" pitchFamily="49" charset="-128"/>
                <a:ea typeface="ＭＳ ゴシック" panose="020B0609070205080204" pitchFamily="49" charset="-128"/>
              </a:rPr>
              <a:t>：臼歯部</a:t>
            </a:r>
            <a:r>
              <a:rPr lang="en-US" altLang="ja-JP" sz="2400" dirty="0">
                <a:solidFill>
                  <a:prstClr val="black"/>
                </a:solidFill>
                <a:latin typeface="ＭＳ ゴシック" panose="020B0609070205080204" pitchFamily="49" charset="-128"/>
                <a:ea typeface="ＭＳ ゴシック" panose="020B0609070205080204" pitchFamily="49" charset="-128"/>
              </a:rPr>
              <a:t>(</a:t>
            </a:r>
            <a:r>
              <a:rPr lang="ja-JP" altLang="en-US" sz="2400" dirty="0">
                <a:solidFill>
                  <a:prstClr val="black"/>
                </a:solidFill>
                <a:latin typeface="ＭＳ ゴシック" panose="020B0609070205080204" pitchFamily="49" charset="-128"/>
                <a:ea typeface="ＭＳ ゴシック" panose="020B0609070205080204" pitchFamily="49" charset="-128"/>
              </a:rPr>
              <a:t>奥歯：すりつぶす面がある歯</a:t>
            </a:r>
            <a:r>
              <a:rPr lang="en-US" altLang="ja-JP" sz="2400" dirty="0">
                <a:solidFill>
                  <a:prstClr val="black"/>
                </a:solidFill>
                <a:latin typeface="ＭＳ ゴシック" panose="020B0609070205080204" pitchFamily="49" charset="-128"/>
                <a:ea typeface="ＭＳ ゴシック" panose="020B0609070205080204" pitchFamily="49" charset="-128"/>
              </a:rPr>
              <a:t>)</a:t>
            </a:r>
            <a:r>
              <a:rPr lang="ja-JP" altLang="en-US" sz="2400" dirty="0">
                <a:solidFill>
                  <a:prstClr val="black"/>
                </a:solidFill>
                <a:latin typeface="ＭＳ ゴシック" panose="020B0609070205080204" pitchFamily="49" charset="-128"/>
                <a:ea typeface="ＭＳ ゴシック" panose="020B0609070205080204" pitchFamily="49" charset="-128"/>
              </a:rPr>
              <a:t>のかみ合わせを確認する．</a:t>
            </a:r>
            <a:endParaRPr lang="en-US" altLang="ja-JP" sz="2400" dirty="0">
              <a:solidFill>
                <a:prstClr val="black"/>
              </a:solidFill>
              <a:latin typeface="ＭＳ ゴシック" panose="020B0609070205080204" pitchFamily="49" charset="-128"/>
              <a:ea typeface="ＭＳ ゴシック" panose="020B0609070205080204" pitchFamily="49" charset="-128"/>
            </a:endParaRPr>
          </a:p>
          <a:p>
            <a:pPr defTabSz="914378"/>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defTabSz="914378"/>
            <a:r>
              <a:rPr lang="en-US" altLang="ja-JP" sz="2400" dirty="0">
                <a:solidFill>
                  <a:srgbClr val="FF0000"/>
                </a:solidFill>
                <a:latin typeface="ＭＳ ゴシック" panose="020B0609070205080204" pitchFamily="49" charset="-128"/>
                <a:ea typeface="ＭＳ ゴシック" panose="020B0609070205080204" pitchFamily="49" charset="-128"/>
              </a:rPr>
              <a:t>※</a:t>
            </a:r>
            <a:r>
              <a:rPr lang="ja-JP" altLang="en-US" sz="2400" dirty="0">
                <a:solidFill>
                  <a:srgbClr val="FF0000"/>
                </a:solidFill>
                <a:latin typeface="ＭＳ ゴシック" panose="020B0609070205080204" pitchFamily="49" charset="-128"/>
                <a:ea typeface="ＭＳ ゴシック" panose="020B0609070205080204" pitchFamily="49" charset="-128"/>
              </a:rPr>
              <a:t>左右それぞれ１か所でもかみ合っていれば臼歯の咬合が「ある」とする．</a:t>
            </a:r>
          </a:p>
        </p:txBody>
      </p:sp>
      <p:pic>
        <p:nvPicPr>
          <p:cNvPr id="7" name="図 6">
            <a:extLst>
              <a:ext uri="{FF2B5EF4-FFF2-40B4-BE49-F238E27FC236}">
                <a16:creationId xmlns="" xmlns:a16="http://schemas.microsoft.com/office/drawing/2014/main" id="{BA48650B-E0D8-4B3F-A97A-B07019DDF219}"/>
              </a:ext>
            </a:extLst>
          </p:cNvPr>
          <p:cNvPicPr>
            <a:picLocks noChangeAspect="1"/>
          </p:cNvPicPr>
          <p:nvPr/>
        </p:nvPicPr>
        <p:blipFill>
          <a:blip r:embed="rId2"/>
          <a:stretch>
            <a:fillRect/>
          </a:stretch>
        </p:blipFill>
        <p:spPr>
          <a:xfrm>
            <a:off x="6300192" y="3094311"/>
            <a:ext cx="2644794" cy="1632070"/>
          </a:xfrm>
          <a:prstGeom prst="rect">
            <a:avLst/>
          </a:prstGeom>
        </p:spPr>
      </p:pic>
      <p:pic>
        <p:nvPicPr>
          <p:cNvPr id="1028" name="Picture 4" descr="ãé«é½¢èæ­¯ç§ ç»åç¡æãã®ç»åæ¤ç´¢çµæ">
            <a:extLst>
              <a:ext uri="{FF2B5EF4-FFF2-40B4-BE49-F238E27FC236}">
                <a16:creationId xmlns="" xmlns:a16="http://schemas.microsoft.com/office/drawing/2014/main" id="{8F907A15-6A28-4C96-BA54-9C5AD63B07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000" t="35508" r="8898" b="36220"/>
          <a:stretch/>
        </p:blipFill>
        <p:spPr bwMode="auto">
          <a:xfrm>
            <a:off x="125150" y="3075806"/>
            <a:ext cx="2938931" cy="162184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 xmlns:a16="http://schemas.microsoft.com/office/drawing/2014/main" id="{9DF7188A-86C8-4B2A-B91D-67B03B5ACC97}"/>
              </a:ext>
            </a:extLst>
          </p:cNvPr>
          <p:cNvSpPr txBox="1"/>
          <p:nvPr/>
        </p:nvSpPr>
        <p:spPr>
          <a:xfrm>
            <a:off x="125150" y="4715005"/>
            <a:ext cx="2938931" cy="377075"/>
          </a:xfrm>
          <a:prstGeom prst="rect">
            <a:avLst/>
          </a:prstGeom>
          <a:noFill/>
        </p:spPr>
        <p:txBody>
          <a:bodyPr wrap="square" lIns="68580" tIns="34290" rIns="68580" bIns="34290" rtlCol="0">
            <a:spAutoFit/>
          </a:bodyPr>
          <a:lstStyle/>
          <a:p>
            <a:pPr algn="ctr" defTabSz="914378"/>
            <a:r>
              <a:rPr lang="ja-JP" altLang="en-US" sz="2000" dirty="0">
                <a:solidFill>
                  <a:prstClr val="black"/>
                </a:solidFill>
                <a:latin typeface="ＭＳ ゴシック" panose="020B0609070205080204" pitchFamily="49" charset="-128"/>
                <a:ea typeface="ＭＳ ゴシック" panose="020B0609070205080204" pitchFamily="49" charset="-128"/>
              </a:rPr>
              <a:t>臼歯の咬合がある状態</a:t>
            </a:r>
            <a:r>
              <a:rPr lang="ja-JP" altLang="en-US" dirty="0">
                <a:solidFill>
                  <a:prstClr val="black"/>
                </a:solidFill>
                <a:latin typeface="ＭＳ ゴシック" panose="020B0609070205080204" pitchFamily="49" charset="-128"/>
                <a:ea typeface="ＭＳ ゴシック" panose="020B0609070205080204" pitchFamily="49" charset="-128"/>
              </a:rPr>
              <a:t>　</a:t>
            </a:r>
          </a:p>
        </p:txBody>
      </p:sp>
      <p:pic>
        <p:nvPicPr>
          <p:cNvPr id="1030" name="Picture 6" descr="ãé«é½¢èæ­¯ç§ ç»åç¡æãã®ç»åæ¤ç´¢çµæ">
            <a:extLst>
              <a:ext uri="{FF2B5EF4-FFF2-40B4-BE49-F238E27FC236}">
                <a16:creationId xmlns="" xmlns:a16="http://schemas.microsoft.com/office/drawing/2014/main" id="{145C5D16-6155-4971-8FF7-5AF90FDA94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44" b="8818"/>
          <a:stretch/>
        </p:blipFill>
        <p:spPr bwMode="auto">
          <a:xfrm>
            <a:off x="3131840" y="3075807"/>
            <a:ext cx="2955213" cy="1630828"/>
          </a:xfrm>
          <a:prstGeom prst="rect">
            <a:avLst/>
          </a:prstGeom>
          <a:noFill/>
          <a:extLst>
            <a:ext uri="{909E8E84-426E-40DD-AFC4-6F175D3DCCD1}">
              <a14:hiddenFill xmlns:a14="http://schemas.microsoft.com/office/drawing/2010/main">
                <a:solidFill>
                  <a:srgbClr val="FFFFFF"/>
                </a:solidFill>
              </a14:hiddenFill>
            </a:ext>
          </a:extLst>
        </p:spPr>
      </p:pic>
      <p:pic>
        <p:nvPicPr>
          <p:cNvPr id="12" name="コンテンツ プレースホルダー 11">
            <a:extLst>
              <a:ext uri="{FF2B5EF4-FFF2-40B4-BE49-F238E27FC236}">
                <a16:creationId xmlns="" xmlns:a16="http://schemas.microsoft.com/office/drawing/2014/main" id="{5BB533AC-303E-4A0E-9256-D8C161A943F7}"/>
              </a:ext>
            </a:extLst>
          </p:cNvPr>
          <p:cNvPicPr>
            <a:picLocks noGrp="1" noChangeAspect="1"/>
          </p:cNvPicPr>
          <p:nvPr>
            <p:ph idx="1"/>
          </p:nvPr>
        </p:nvPicPr>
        <p:blipFill rotWithShape="1">
          <a:blip r:embed="rId5"/>
          <a:srcRect l="5301" t="10493" b="15279"/>
          <a:stretch/>
        </p:blipFill>
        <p:spPr>
          <a:xfrm>
            <a:off x="5831488" y="810376"/>
            <a:ext cx="3060993" cy="1761375"/>
          </a:xfrm>
          <a:prstGeom prst="rect">
            <a:avLst/>
          </a:prstGeom>
        </p:spPr>
      </p:pic>
      <p:sp>
        <p:nvSpPr>
          <p:cNvPr id="6" name="楕円 5">
            <a:extLst>
              <a:ext uri="{FF2B5EF4-FFF2-40B4-BE49-F238E27FC236}">
                <a16:creationId xmlns="" xmlns:a16="http://schemas.microsoft.com/office/drawing/2014/main" id="{70CA8A9A-296E-4241-A99E-F533D556651C}"/>
              </a:ext>
            </a:extLst>
          </p:cNvPr>
          <p:cNvSpPr/>
          <p:nvPr/>
        </p:nvSpPr>
        <p:spPr>
          <a:xfrm>
            <a:off x="8098482" y="3381717"/>
            <a:ext cx="794000" cy="113939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
        <p:nvSpPr>
          <p:cNvPr id="2" name="楕円 1">
            <a:extLst>
              <a:ext uri="{FF2B5EF4-FFF2-40B4-BE49-F238E27FC236}">
                <a16:creationId xmlns="" xmlns:a16="http://schemas.microsoft.com/office/drawing/2014/main" id="{AD351C69-5552-4089-B83B-5A5634B341EE}"/>
              </a:ext>
            </a:extLst>
          </p:cNvPr>
          <p:cNvSpPr/>
          <p:nvPr/>
        </p:nvSpPr>
        <p:spPr>
          <a:xfrm>
            <a:off x="8316416" y="1326082"/>
            <a:ext cx="486036" cy="669605"/>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
        <p:nvSpPr>
          <p:cNvPr id="17" name="楕円 16">
            <a:extLst>
              <a:ext uri="{FF2B5EF4-FFF2-40B4-BE49-F238E27FC236}">
                <a16:creationId xmlns="" xmlns:a16="http://schemas.microsoft.com/office/drawing/2014/main" id="{FBD9900B-DB9A-426B-80D6-7818F77E41AC}"/>
              </a:ext>
            </a:extLst>
          </p:cNvPr>
          <p:cNvSpPr/>
          <p:nvPr/>
        </p:nvSpPr>
        <p:spPr>
          <a:xfrm>
            <a:off x="5899963" y="1351481"/>
            <a:ext cx="400230" cy="67916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
        <p:nvSpPr>
          <p:cNvPr id="18" name="楕円 17">
            <a:extLst>
              <a:ext uri="{FF2B5EF4-FFF2-40B4-BE49-F238E27FC236}">
                <a16:creationId xmlns="" xmlns:a16="http://schemas.microsoft.com/office/drawing/2014/main" id="{DB505A55-7F3B-43F6-80C8-F53AE9BC6E46}"/>
              </a:ext>
            </a:extLst>
          </p:cNvPr>
          <p:cNvSpPr/>
          <p:nvPr/>
        </p:nvSpPr>
        <p:spPr>
          <a:xfrm>
            <a:off x="5470452" y="3601941"/>
            <a:ext cx="429510" cy="89742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
        <p:nvSpPr>
          <p:cNvPr id="19" name="楕円 18">
            <a:extLst>
              <a:ext uri="{FF2B5EF4-FFF2-40B4-BE49-F238E27FC236}">
                <a16:creationId xmlns="" xmlns:a16="http://schemas.microsoft.com/office/drawing/2014/main" id="{E6CF52F6-EB65-4363-8FE1-CB6C92A91111}"/>
              </a:ext>
            </a:extLst>
          </p:cNvPr>
          <p:cNvSpPr/>
          <p:nvPr/>
        </p:nvSpPr>
        <p:spPr>
          <a:xfrm>
            <a:off x="3205065" y="3438014"/>
            <a:ext cx="615821" cy="89742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
        <p:nvSpPr>
          <p:cNvPr id="20" name="楕円 19">
            <a:extLst>
              <a:ext uri="{FF2B5EF4-FFF2-40B4-BE49-F238E27FC236}">
                <a16:creationId xmlns="" xmlns:a16="http://schemas.microsoft.com/office/drawing/2014/main" id="{53C6A1FA-5CAF-444B-ADF0-2E2A2EA2DE76}"/>
              </a:ext>
            </a:extLst>
          </p:cNvPr>
          <p:cNvSpPr/>
          <p:nvPr/>
        </p:nvSpPr>
        <p:spPr>
          <a:xfrm>
            <a:off x="6300192" y="3359973"/>
            <a:ext cx="466835" cy="113939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
        <p:nvSpPr>
          <p:cNvPr id="21"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914378"/>
            <a:r>
              <a:rPr lang="ja-JP" altLang="en-US" dirty="0">
                <a:solidFill>
                  <a:prstClr val="white"/>
                </a:solidFill>
                <a:latin typeface="Calibri"/>
                <a:ea typeface="ＭＳ Ｐゴシック" panose="020B0600070205080204" pitchFamily="50" charset="-128"/>
              </a:rPr>
              <a:t>１８　口腔管理（臼歯の咬合）</a:t>
            </a:r>
            <a:endParaRPr lang="en-US" altLang="ja-JP" dirty="0">
              <a:solidFill>
                <a:prstClr val="white"/>
              </a:solidFill>
              <a:latin typeface="Calibri"/>
              <a:ea typeface="ＭＳ Ｐゴシック" panose="020B0600070205080204" pitchFamily="50" charset="-128"/>
            </a:endParaRPr>
          </a:p>
        </p:txBody>
      </p:sp>
      <p:sp>
        <p:nvSpPr>
          <p:cNvPr id="22" name="テキスト ボックス 21">
            <a:extLst>
              <a:ext uri="{FF2B5EF4-FFF2-40B4-BE49-F238E27FC236}">
                <a16:creationId xmlns="" xmlns:a16="http://schemas.microsoft.com/office/drawing/2014/main" id="{9DF7188A-86C8-4B2A-B91D-67B03B5ACC97}"/>
              </a:ext>
            </a:extLst>
          </p:cNvPr>
          <p:cNvSpPr txBox="1"/>
          <p:nvPr/>
        </p:nvSpPr>
        <p:spPr>
          <a:xfrm>
            <a:off x="3131841" y="4731991"/>
            <a:ext cx="2938931" cy="377075"/>
          </a:xfrm>
          <a:prstGeom prst="rect">
            <a:avLst/>
          </a:prstGeom>
          <a:noFill/>
        </p:spPr>
        <p:txBody>
          <a:bodyPr wrap="square" lIns="68580" tIns="34290" rIns="68580" bIns="34290" rtlCol="0">
            <a:spAutoFit/>
          </a:bodyPr>
          <a:lstStyle/>
          <a:p>
            <a:pPr algn="ctr" defTabSz="914378"/>
            <a:r>
              <a:rPr lang="ja-JP" altLang="en-US" sz="2000" dirty="0">
                <a:solidFill>
                  <a:prstClr val="black"/>
                </a:solidFill>
                <a:latin typeface="ＭＳ ゴシック" panose="020B0609070205080204" pitchFamily="49" charset="-128"/>
                <a:ea typeface="ＭＳ ゴシック" panose="020B0609070205080204" pitchFamily="49" charset="-128"/>
              </a:rPr>
              <a:t>臼歯の咬合：両側ある　</a:t>
            </a:r>
          </a:p>
        </p:txBody>
      </p:sp>
      <p:sp>
        <p:nvSpPr>
          <p:cNvPr id="23" name="テキスト ボックス 22">
            <a:extLst>
              <a:ext uri="{FF2B5EF4-FFF2-40B4-BE49-F238E27FC236}">
                <a16:creationId xmlns="" xmlns:a16="http://schemas.microsoft.com/office/drawing/2014/main" id="{9DF7188A-86C8-4B2A-B91D-67B03B5ACC97}"/>
              </a:ext>
            </a:extLst>
          </p:cNvPr>
          <p:cNvSpPr txBox="1"/>
          <p:nvPr/>
        </p:nvSpPr>
        <p:spPr>
          <a:xfrm>
            <a:off x="6097566" y="4715005"/>
            <a:ext cx="2938931" cy="377075"/>
          </a:xfrm>
          <a:prstGeom prst="rect">
            <a:avLst/>
          </a:prstGeom>
          <a:noFill/>
        </p:spPr>
        <p:txBody>
          <a:bodyPr wrap="square" lIns="68580" tIns="34290" rIns="68580" bIns="34290" rtlCol="0">
            <a:spAutoFit/>
          </a:bodyPr>
          <a:lstStyle/>
          <a:p>
            <a:pPr algn="ctr" defTabSz="914378"/>
            <a:r>
              <a:rPr lang="ja-JP" altLang="en-US" sz="2000" dirty="0">
                <a:solidFill>
                  <a:prstClr val="black"/>
                </a:solidFill>
                <a:latin typeface="ＭＳ ゴシック" panose="020B0609070205080204" pitchFamily="49" charset="-128"/>
                <a:ea typeface="ＭＳ ゴシック" panose="020B0609070205080204" pitchFamily="49" charset="-128"/>
              </a:rPr>
              <a:t>臼歯の咬合：ない　</a:t>
            </a:r>
          </a:p>
        </p:txBody>
      </p:sp>
      <p:sp>
        <p:nvSpPr>
          <p:cNvPr id="24" name="テキスト ボックス 23">
            <a:extLst>
              <a:ext uri="{FF2B5EF4-FFF2-40B4-BE49-F238E27FC236}">
                <a16:creationId xmlns="" xmlns:a16="http://schemas.microsoft.com/office/drawing/2014/main" id="{9DF7188A-86C8-4B2A-B91D-67B03B5ACC97}"/>
              </a:ext>
            </a:extLst>
          </p:cNvPr>
          <p:cNvSpPr txBox="1"/>
          <p:nvPr/>
        </p:nvSpPr>
        <p:spPr>
          <a:xfrm>
            <a:off x="35497" y="2571750"/>
            <a:ext cx="1224135" cy="500090"/>
          </a:xfrm>
          <a:prstGeom prst="rect">
            <a:avLst/>
          </a:prstGeom>
          <a:noFill/>
        </p:spPr>
        <p:txBody>
          <a:bodyPr wrap="square" lIns="68580" tIns="34290" rIns="68580" bIns="34290" rtlCol="0">
            <a:spAutoFit/>
          </a:bodyPr>
          <a:lstStyle/>
          <a:p>
            <a:pPr algn="ctr" defTabSz="914378"/>
            <a:r>
              <a:rPr lang="ja-JP" altLang="en-US" sz="2800" dirty="0">
                <a:solidFill>
                  <a:prstClr val="black"/>
                </a:solidFill>
                <a:latin typeface="ＭＳ ゴシック" panose="020B0609070205080204" pitchFamily="49" charset="-128"/>
                <a:ea typeface="ＭＳ ゴシック" panose="020B0609070205080204" pitchFamily="49" charset="-128"/>
              </a:rPr>
              <a:t>（例）　</a:t>
            </a:r>
          </a:p>
        </p:txBody>
      </p:sp>
      <p:sp>
        <p:nvSpPr>
          <p:cNvPr id="25" name="正方形/長方形 24"/>
          <p:cNvSpPr/>
          <p:nvPr/>
        </p:nvSpPr>
        <p:spPr>
          <a:xfrm>
            <a:off x="72009" y="2643759"/>
            <a:ext cx="8964488"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ja-JP" altLang="en-US">
              <a:solidFill>
                <a:prstClr val="white"/>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01172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 xmlns:a16="http://schemas.microsoft.com/office/drawing/2014/main" id="{68D7D675-6D0C-4C5D-8009-A128002FF9EA}"/>
              </a:ext>
            </a:extLst>
          </p:cNvPr>
          <p:cNvSpPr>
            <a:spLocks noGrp="1"/>
          </p:cNvSpPr>
          <p:nvPr>
            <p:ph idx="1"/>
          </p:nvPr>
        </p:nvSpPr>
        <p:spPr>
          <a:xfrm>
            <a:off x="251520" y="4515966"/>
            <a:ext cx="8640960" cy="504056"/>
          </a:xfrm>
        </p:spPr>
        <p:txBody>
          <a:bodyPr>
            <a:normAutofit/>
          </a:bodyPr>
          <a:lstStyle/>
          <a:p>
            <a:pPr marL="0" indent="0">
              <a:buNone/>
            </a:pP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具体的</a:t>
            </a:r>
            <a:r>
              <a:rPr lang="ja-JP" altLang="en-US" sz="2400" dirty="0">
                <a:latin typeface="ＭＳ ゴシック" panose="020B0609070205080204" pitchFamily="49" charset="-128"/>
                <a:ea typeface="ＭＳ ゴシック" panose="020B0609070205080204" pitchFamily="49" charset="-128"/>
              </a:rPr>
              <a:t>には次</a:t>
            </a:r>
            <a:r>
              <a:rPr lang="ja-JP" altLang="en-US" sz="2400" dirty="0" smtClean="0">
                <a:latin typeface="ＭＳ ゴシック" panose="020B0609070205080204" pitchFamily="49" charset="-128"/>
                <a:ea typeface="ＭＳ ゴシック" panose="020B0609070205080204" pitchFamily="49" charset="-128"/>
              </a:rPr>
              <a:t>のページの表</a:t>
            </a:r>
            <a:r>
              <a:rPr lang="ja-JP" altLang="en-US" sz="2400" dirty="0">
                <a:latin typeface="ＭＳ ゴシック" panose="020B0609070205080204" pitchFamily="49" charset="-128"/>
                <a:ea typeface="ＭＳ ゴシック" panose="020B0609070205080204" pitchFamily="49" charset="-128"/>
              </a:rPr>
              <a:t>を参考に</a:t>
            </a:r>
            <a:r>
              <a:rPr lang="ja-JP" altLang="en-US" sz="2400" dirty="0" smtClean="0">
                <a:latin typeface="ＭＳ ゴシック" panose="020B0609070205080204" pitchFamily="49" charset="-128"/>
                <a:ea typeface="ＭＳ ゴシック" panose="020B0609070205080204" pitchFamily="49" charset="-128"/>
              </a:rPr>
              <a:t>評価する．</a:t>
            </a:r>
            <a:endParaRPr lang="en-US" altLang="ja-JP" sz="600" dirty="0">
              <a:latin typeface="ＭＳ ゴシック" panose="020B0609070205080204" pitchFamily="49" charset="-128"/>
              <a:ea typeface="ＭＳ ゴシック" panose="020B0609070205080204" pitchFamily="49" charset="-128"/>
            </a:endParaRPr>
          </a:p>
          <a:p>
            <a:pPr marL="0" indent="0">
              <a:buNone/>
            </a:pPr>
            <a:endParaRPr kumimoji="1" lang="ja-JP" altLang="en-US" dirty="0">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口腔管理（ＢＤＲ）</a:t>
            </a:r>
            <a:endParaRPr lang="en-US" altLang="ja-JP" dirty="0" smtClean="0">
              <a:solidFill>
                <a:schemeClr val="bg1"/>
              </a:solidFill>
            </a:endParaRPr>
          </a:p>
        </p:txBody>
      </p:sp>
      <p:sp>
        <p:nvSpPr>
          <p:cNvPr id="6" name="コンテンツ プレースホルダー 2">
            <a:extLst>
              <a:ext uri="{FF2B5EF4-FFF2-40B4-BE49-F238E27FC236}">
                <a16:creationId xmlns="" xmlns:a16="http://schemas.microsoft.com/office/drawing/2014/main" id="{84407CCA-99A9-4555-94CB-46AE33418C07}"/>
              </a:ext>
            </a:extLst>
          </p:cNvPr>
          <p:cNvSpPr txBox="1">
            <a:spLocks/>
          </p:cNvSpPr>
          <p:nvPr/>
        </p:nvSpPr>
        <p:spPr>
          <a:xfrm>
            <a:off x="107504" y="771549"/>
            <a:ext cx="8856984" cy="53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b="1" u="sng" dirty="0" smtClean="0">
                <a:latin typeface="ＭＳ ゴシック" panose="020B0609070205080204" pitchFamily="49" charset="-128"/>
                <a:ea typeface="ＭＳ ゴシック" panose="020B0609070205080204" pitchFamily="49" charset="-128"/>
              </a:rPr>
              <a:t>ＢＤＲ</a:t>
            </a:r>
            <a:r>
              <a:rPr lang="ja-JP" altLang="en-US" sz="2800" dirty="0" smtClean="0">
                <a:latin typeface="ＭＳ ゴシック" panose="020B0609070205080204" pitchFamily="49" charset="-128"/>
                <a:ea typeface="ＭＳ ゴシック" panose="020B0609070205080204" pitchFamily="49" charset="-128"/>
              </a:rPr>
              <a:t>で口腔清掃の自立度をチェックする．</a:t>
            </a:r>
            <a:endParaRPr lang="en-US" altLang="ja-JP" sz="2800" dirty="0" smtClean="0">
              <a:latin typeface="ＭＳ ゴシック" panose="020B0609070205080204" pitchFamily="49" charset="-128"/>
              <a:ea typeface="ＭＳ ゴシック" panose="020B0609070205080204" pitchFamily="49"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447947010"/>
              </p:ext>
            </p:extLst>
          </p:nvPr>
        </p:nvGraphicFramePr>
        <p:xfrm>
          <a:off x="827584" y="1383030"/>
          <a:ext cx="4032448" cy="1188720"/>
        </p:xfrm>
        <a:graphic>
          <a:graphicData uri="http://schemas.openxmlformats.org/drawingml/2006/table">
            <a:tbl>
              <a:tblPr bandRow="1">
                <a:tableStyleId>{5C22544A-7EE6-4342-B048-85BDC9FD1C3A}</a:tableStyleId>
              </a:tblPr>
              <a:tblGrid>
                <a:gridCol w="2736304"/>
                <a:gridCol w="1296144"/>
              </a:tblGrid>
              <a:tr h="370840">
                <a:tc>
                  <a:txBody>
                    <a:bodyPr/>
                    <a:lstStyle/>
                    <a:p>
                      <a:r>
                        <a:rPr lang="ja-JP" altLang="en-US" sz="2000" dirty="0" smtClean="0">
                          <a:latin typeface="ＭＳ ゴシック" panose="020B0609070205080204" pitchFamily="49" charset="-128"/>
                          <a:ea typeface="ＭＳ ゴシック" panose="020B0609070205080204" pitchFamily="49" charset="-128"/>
                        </a:rPr>
                        <a:t>Ｂ</a:t>
                      </a:r>
                      <a:r>
                        <a:rPr lang="en-US" altLang="ja-JP" sz="2000" dirty="0" smtClean="0">
                          <a:latin typeface="ＭＳ ゴシック" panose="020B0609070205080204" pitchFamily="49" charset="-128"/>
                          <a:ea typeface="ＭＳ ゴシック" panose="020B0609070205080204" pitchFamily="49" charset="-128"/>
                        </a:rPr>
                        <a:t>(brushing)</a:t>
                      </a:r>
                      <a:endParaRPr kumimoji="1" lang="ja-JP"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latin typeface="ＭＳ ゴシック" panose="020B0609070205080204" pitchFamily="49" charset="-128"/>
                          <a:ea typeface="ＭＳ ゴシック" panose="020B0609070205080204" pitchFamily="49" charset="-128"/>
                        </a:rPr>
                        <a:t>歯磨き</a:t>
                      </a:r>
                      <a:endParaRPr lang="en-US" altLang="ja-JP" sz="2000" dirty="0" smtClean="0">
                        <a:latin typeface="ＭＳ ゴシック" panose="020B0609070205080204" pitchFamily="49" charset="-128"/>
                        <a:ea typeface="ＭＳ ゴシック" panose="020B0609070205080204" pitchFamily="49" charset="-128"/>
                      </a:endParaRPr>
                    </a:p>
                  </a:txBody>
                  <a:tcPr/>
                </a:tc>
              </a:tr>
              <a:tr h="370840">
                <a:tc>
                  <a:txBody>
                    <a:bodyPr/>
                    <a:lstStyle/>
                    <a:p>
                      <a:r>
                        <a:rPr lang="ja-JP" altLang="en-US" sz="2000" dirty="0" smtClean="0">
                          <a:latin typeface="ＭＳ ゴシック" panose="020B0609070205080204" pitchFamily="49" charset="-128"/>
                          <a:ea typeface="ＭＳ ゴシック" panose="020B0609070205080204" pitchFamily="49" charset="-128"/>
                        </a:rPr>
                        <a:t>Ｄ</a:t>
                      </a:r>
                      <a:r>
                        <a:rPr lang="en-US" altLang="ja-JP" sz="2000" dirty="0" smtClean="0">
                          <a:latin typeface="ＭＳ ゴシック" panose="020B0609070205080204" pitchFamily="49" charset="-128"/>
                          <a:ea typeface="ＭＳ ゴシック" panose="020B0609070205080204" pitchFamily="49" charset="-128"/>
                        </a:rPr>
                        <a:t>(denture wearing)</a:t>
                      </a:r>
                      <a:endParaRPr kumimoji="1" lang="ja-JP"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latin typeface="ＭＳ ゴシック" panose="020B0609070205080204" pitchFamily="49" charset="-128"/>
                          <a:ea typeface="ＭＳ ゴシック" panose="020B0609070205080204" pitchFamily="49" charset="-128"/>
                        </a:rPr>
                        <a:t>義歯着脱</a:t>
                      </a:r>
                      <a:endParaRPr lang="en-US" altLang="ja-JP" sz="2000" dirty="0" smtClean="0">
                        <a:latin typeface="ＭＳ ゴシック" panose="020B0609070205080204" pitchFamily="49" charset="-128"/>
                        <a:ea typeface="ＭＳ ゴシック" panose="020B0609070205080204" pitchFamily="49" charset="-128"/>
                      </a:endParaRPr>
                    </a:p>
                  </a:txBody>
                  <a:tcPr/>
                </a:tc>
              </a:tr>
              <a:tr h="370840">
                <a:tc>
                  <a:txBody>
                    <a:bodyPr/>
                    <a:lstStyle/>
                    <a:p>
                      <a:r>
                        <a:rPr lang="ja-JP" altLang="en-US" sz="2000" dirty="0" smtClean="0">
                          <a:latin typeface="ＭＳ ゴシック" panose="020B0609070205080204" pitchFamily="49" charset="-128"/>
                          <a:ea typeface="ＭＳ ゴシック" panose="020B0609070205080204" pitchFamily="49" charset="-128"/>
                        </a:rPr>
                        <a:t>Ｒ</a:t>
                      </a:r>
                      <a:r>
                        <a:rPr lang="en-US" altLang="ja-JP" sz="2000" dirty="0" smtClean="0">
                          <a:latin typeface="ＭＳ ゴシック" panose="020B0609070205080204" pitchFamily="49" charset="-128"/>
                          <a:ea typeface="ＭＳ ゴシック" panose="020B0609070205080204" pitchFamily="49" charset="-128"/>
                        </a:rPr>
                        <a:t>(mouth rinsing)</a:t>
                      </a:r>
                      <a:endParaRPr kumimoji="1" lang="ja-JP" altLang="en-US" sz="2000" dirty="0"/>
                    </a:p>
                  </a:txBody>
                  <a:tcPr/>
                </a:tc>
                <a:tc>
                  <a:txBody>
                    <a:bodyPr/>
                    <a:lstStyle/>
                    <a:p>
                      <a:r>
                        <a:rPr lang="ja-JP" altLang="en-US" sz="2000" dirty="0" smtClean="0">
                          <a:latin typeface="ＭＳ ゴシック" panose="020B0609070205080204" pitchFamily="49" charset="-128"/>
                          <a:ea typeface="ＭＳ ゴシック" panose="020B0609070205080204" pitchFamily="49" charset="-128"/>
                        </a:rPr>
                        <a:t>うがい</a:t>
                      </a:r>
                      <a:endParaRPr kumimoji="1" lang="ja-JP" altLang="en-US" sz="2000" dirty="0"/>
                    </a:p>
                  </a:txBody>
                  <a:tcPr/>
                </a:tc>
              </a:tr>
            </a:tbl>
          </a:graphicData>
        </a:graphic>
      </p:graphicFrame>
      <p:sp>
        <p:nvSpPr>
          <p:cNvPr id="8" name="正方形/長方形 7"/>
          <p:cNvSpPr/>
          <p:nvPr/>
        </p:nvSpPr>
        <p:spPr>
          <a:xfrm>
            <a:off x="5387384" y="1723125"/>
            <a:ext cx="3570208" cy="461665"/>
          </a:xfrm>
          <a:prstGeom prst="rect">
            <a:avLst/>
          </a:prstGeom>
        </p:spPr>
        <p:txBody>
          <a:bodyPr wrap="none">
            <a:spAutoFit/>
          </a:bodyPr>
          <a:lstStyle/>
          <a:p>
            <a:r>
              <a:rPr lang="ja-JP" altLang="en-US" sz="2400" dirty="0">
                <a:latin typeface="ＭＳ ゴシック" panose="020B0609070205080204" pitchFamily="49" charset="-128"/>
                <a:ea typeface="ＭＳ ゴシック" panose="020B0609070205080204" pitchFamily="49" charset="-128"/>
              </a:rPr>
              <a:t>この３項目で記入する．</a:t>
            </a:r>
            <a:endParaRPr lang="en-US" altLang="ja-JP" sz="2400" dirty="0">
              <a:latin typeface="ＭＳ ゴシック" panose="020B0609070205080204" pitchFamily="49" charset="-128"/>
              <a:ea typeface="ＭＳ ゴシック" panose="020B0609070205080204" pitchFamily="49" charset="-128"/>
            </a:endParaRPr>
          </a:p>
        </p:txBody>
      </p:sp>
      <p:sp>
        <p:nvSpPr>
          <p:cNvPr id="9" name="右大かっこ 8"/>
          <p:cNvSpPr/>
          <p:nvPr/>
        </p:nvSpPr>
        <p:spPr>
          <a:xfrm>
            <a:off x="5004048" y="1347614"/>
            <a:ext cx="288032" cy="1202432"/>
          </a:xfrm>
          <a:prstGeom prst="rightBracket">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10" name="表 9"/>
          <p:cNvGraphicFramePr>
            <a:graphicFrameLocks noGrp="1"/>
          </p:cNvGraphicFramePr>
          <p:nvPr>
            <p:extLst>
              <p:ext uri="{D42A27DB-BD31-4B8C-83A1-F6EECF244321}">
                <p14:modId xmlns:p14="http://schemas.microsoft.com/office/powerpoint/2010/main" val="2360031184"/>
              </p:ext>
            </p:extLst>
          </p:nvPr>
        </p:nvGraphicFramePr>
        <p:xfrm>
          <a:off x="251520" y="2890642"/>
          <a:ext cx="8640960" cy="1481308"/>
        </p:xfrm>
        <a:graphic>
          <a:graphicData uri="http://schemas.openxmlformats.org/drawingml/2006/table">
            <a:tbl>
              <a:tblPr bandRow="1">
                <a:tableStyleId>{5C22544A-7EE6-4342-B048-85BDC9FD1C3A}</a:tableStyleId>
              </a:tblPr>
              <a:tblGrid>
                <a:gridCol w="1872208"/>
                <a:gridCol w="6768752"/>
              </a:tblGrid>
              <a:tr h="504056">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自立</a:t>
                      </a:r>
                      <a:endParaRPr lang="en-US" altLang="ja-JP" sz="2400" dirty="0" smtClean="0">
                        <a:latin typeface="ＭＳ ゴシック" panose="020B0609070205080204" pitchFamily="49" charset="-128"/>
                        <a:ea typeface="ＭＳ ゴシック" panose="020B0609070205080204" pitchFamily="49" charset="-128"/>
                      </a:endParaRP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ほぼ自分で行う．</a:t>
                      </a:r>
                      <a:endParaRPr lang="en-US" altLang="ja-JP" sz="2400" dirty="0" smtClean="0">
                        <a:latin typeface="ＭＳ ゴシック" panose="020B0609070205080204" pitchFamily="49" charset="-128"/>
                        <a:ea typeface="ＭＳ ゴシック" panose="020B0609070205080204" pitchFamily="49" charset="-128"/>
                      </a:endParaRPr>
                    </a:p>
                  </a:txBody>
                  <a:tcPr/>
                </a:tc>
              </a:tr>
              <a:tr h="488626">
                <a:tc>
                  <a:txBody>
                    <a:bodyPr/>
                    <a:lstStyle/>
                    <a:p>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一部介助</a:t>
                      </a:r>
                      <a:endParaRPr kumimoji="1" lang="ja-JP" altLang="en-US" sz="2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一部自分で出来るが，介助などが必要．</a:t>
                      </a:r>
                      <a:endParaRPr lang="en-US" altLang="ja-JP" sz="2400" dirty="0" smtClean="0">
                        <a:latin typeface="ＭＳ ゴシック" panose="020B0609070205080204" pitchFamily="49" charset="-128"/>
                        <a:ea typeface="ＭＳ ゴシック" panose="020B0609070205080204" pitchFamily="49" charset="-128"/>
                      </a:endParaRPr>
                    </a:p>
                  </a:txBody>
                  <a:tcPr/>
                </a:tc>
              </a:tr>
              <a:tr h="4886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baseline="0" dirty="0" smtClean="0">
                          <a:latin typeface="ＭＳ ゴシック" panose="020B0609070205080204" pitchFamily="49" charset="-128"/>
                          <a:ea typeface="ＭＳ ゴシック" panose="020B0609070205080204" pitchFamily="49" charset="-128"/>
                        </a:rPr>
                        <a:t> 全介助</a:t>
                      </a:r>
                      <a:endParaRPr kumimoji="1" lang="ja-JP" altLang="en-US" sz="2400" dirty="0" smtClean="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smtClean="0">
                          <a:latin typeface="ＭＳ ゴシック" panose="020B0609070205080204" pitchFamily="49" charset="-128"/>
                          <a:ea typeface="ＭＳ ゴシック" panose="020B0609070205080204" pitchFamily="49" charset="-128"/>
                        </a:rPr>
                        <a:t>自分では，ほぼ出来ない</a:t>
                      </a:r>
                      <a:r>
                        <a:rPr lang="ja-JP" altLang="en-US" sz="2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2400" dirty="0" smtClean="0">
                        <a:latin typeface="ＭＳ ゴシック" panose="020B0609070205080204" pitchFamily="49" charset="-128"/>
                        <a:ea typeface="ＭＳ ゴシック" panose="020B0609070205080204" pitchFamily="49" charset="-128"/>
                      </a:endParaRPr>
                    </a:p>
                  </a:txBody>
                  <a:tcPr/>
                </a:tc>
              </a:tr>
            </a:tbl>
          </a:graphicData>
        </a:graphic>
      </p:graphicFrame>
    </p:spTree>
    <p:extLst>
      <p:ext uri="{BB962C8B-B14F-4D97-AF65-F5344CB8AC3E}">
        <p14:creationId xmlns:p14="http://schemas.microsoft.com/office/powerpoint/2010/main" val="16846439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 xmlns:a16="http://schemas.microsoft.com/office/drawing/2014/main" id="{2C4CDBDF-7034-44BD-A0EC-D745EE15E2B3}"/>
              </a:ext>
            </a:extLst>
          </p:cNvPr>
          <p:cNvPicPr>
            <a:picLocks noChangeAspect="1"/>
          </p:cNvPicPr>
          <p:nvPr/>
        </p:nvPicPr>
        <p:blipFill>
          <a:blip r:embed="rId2"/>
          <a:stretch>
            <a:fillRect/>
          </a:stretch>
        </p:blipFill>
        <p:spPr>
          <a:xfrm>
            <a:off x="251520" y="865678"/>
            <a:ext cx="8640960" cy="2494746"/>
          </a:xfrm>
          <a:prstGeom prst="rect">
            <a:avLst/>
          </a:prstGeom>
        </p:spPr>
      </p:pic>
      <p:sp>
        <p:nvSpPr>
          <p:cNvPr id="11" name="テキスト ボックス 10">
            <a:extLst>
              <a:ext uri="{FF2B5EF4-FFF2-40B4-BE49-F238E27FC236}">
                <a16:creationId xmlns="" xmlns:a16="http://schemas.microsoft.com/office/drawing/2014/main" id="{E9A65AAE-571F-45CF-9D85-5DDEE724A817}"/>
              </a:ext>
            </a:extLst>
          </p:cNvPr>
          <p:cNvSpPr txBox="1"/>
          <p:nvPr/>
        </p:nvSpPr>
        <p:spPr>
          <a:xfrm>
            <a:off x="251520" y="3363838"/>
            <a:ext cx="6984776" cy="438582"/>
          </a:xfrm>
          <a:prstGeom prst="rect">
            <a:avLst/>
          </a:prstGeom>
          <a:noFill/>
        </p:spPr>
        <p:txBody>
          <a:bodyPr wrap="square" lIns="68580" tIns="34290" rIns="68580" bIns="34290" rtlCol="0">
            <a:spAutoFit/>
          </a:bodyPr>
          <a:lstStyle/>
          <a:p>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ＢＤＲ</a:t>
            </a:r>
            <a:r>
              <a:rPr lang="ja-JP" altLang="en-US" sz="2400" dirty="0">
                <a:latin typeface="ＭＳ ゴシック" panose="020B0609070205080204" pitchFamily="49" charset="-128"/>
                <a:ea typeface="ＭＳ ゴシック" panose="020B0609070205080204" pitchFamily="49" charset="-128"/>
              </a:rPr>
              <a:t>の基準</a:t>
            </a:r>
            <a:r>
              <a:rPr kumimoji="1" lang="ja-JP" altLang="en-US" sz="2400" dirty="0">
                <a:latin typeface="ＭＳ ゴシック" panose="020B0609070205080204" pitchFamily="49" charset="-128"/>
                <a:ea typeface="ＭＳ ゴシック" panose="020B0609070205080204" pitchFamily="49" charset="-128"/>
              </a:rPr>
              <a:t>（ＢＤＲ指標を簡略化して</a:t>
            </a:r>
            <a:r>
              <a:rPr kumimoji="1" lang="ja-JP" altLang="en-US" sz="2400" dirty="0" smtClean="0">
                <a:latin typeface="ＭＳ ゴシック" panose="020B0609070205080204" pitchFamily="49" charset="-128"/>
                <a:ea typeface="ＭＳ ゴシック" panose="020B0609070205080204" pitchFamily="49" charset="-128"/>
              </a:rPr>
              <a:t>いる）</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7" name="タイトル 1"/>
          <p:cNvSpPr txBox="1">
            <a:spLocks/>
          </p:cNvSpPr>
          <p:nvPr/>
        </p:nvSpPr>
        <p:spPr>
          <a:xfrm>
            <a:off x="0" y="0"/>
            <a:ext cx="9144000" cy="77155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１８　口腔管理（ＢＤＲ・その他）</a:t>
            </a:r>
            <a:endParaRPr lang="en-US" altLang="ja-JP" dirty="0" smtClean="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672015727"/>
              </p:ext>
            </p:extLst>
          </p:nvPr>
        </p:nvGraphicFramePr>
        <p:xfrm>
          <a:off x="285912" y="4011910"/>
          <a:ext cx="8606567" cy="1038984"/>
        </p:xfrm>
        <a:graphic>
          <a:graphicData uri="http://schemas.openxmlformats.org/drawingml/2006/table">
            <a:tbl>
              <a:tblPr bandRow="1">
                <a:tableStyleId>{5C22544A-7EE6-4342-B048-85BDC9FD1C3A}</a:tableStyleId>
              </a:tblPr>
              <a:tblGrid>
                <a:gridCol w="1333760"/>
                <a:gridCol w="7272807"/>
              </a:tblGrid>
              <a:tr h="1038984">
                <a:tc>
                  <a:txBody>
                    <a:bodyPr/>
                    <a:lstStyle/>
                    <a:p>
                      <a:pPr marL="0" indent="0">
                        <a:buFont typeface="Arial" panose="020B0604020202020204" pitchFamily="34" charset="0"/>
                        <a:buNone/>
                      </a:pPr>
                      <a:r>
                        <a:rPr kumimoji="1" lang="ja-JP" altLang="en-US" sz="2600" dirty="0" smtClean="0"/>
                        <a:t>その他</a:t>
                      </a:r>
                      <a:endParaRPr kumimoji="1" lang="ja-JP" altLang="en-US" sz="2600" dirty="0"/>
                    </a:p>
                  </a:txBody>
                  <a:tcPr anchor="ctr"/>
                </a:tc>
                <a:tc>
                  <a:txBody>
                    <a:bodyPr/>
                    <a:lstStyle/>
                    <a:p>
                      <a:pPr marL="457200" indent="-457200">
                        <a:buFont typeface="Arial" panose="020B0604020202020204" pitchFamily="34" charset="0"/>
                        <a:buChar char="•"/>
                      </a:pPr>
                      <a:r>
                        <a:rPr lang="ja-JP" altLang="en-US" sz="2400" dirty="0" smtClean="0">
                          <a:solidFill>
                            <a:prstClr val="black"/>
                          </a:solidFill>
                          <a:latin typeface="ＭＳ ゴシック" panose="020B0609070205080204" pitchFamily="49" charset="-128"/>
                          <a:ea typeface="ＭＳ ゴシック" panose="020B0609070205080204" pitchFamily="49" charset="-128"/>
                        </a:rPr>
                        <a:t>虫歯や義歯</a:t>
                      </a:r>
                      <a:r>
                        <a:rPr lang="en-US" altLang="ja-JP" sz="2400" dirty="0" smtClean="0">
                          <a:solidFill>
                            <a:prstClr val="black"/>
                          </a:solidFill>
                          <a:latin typeface="ＭＳ ゴシック" panose="020B0609070205080204" pitchFamily="49" charset="-128"/>
                          <a:ea typeface="ＭＳ ゴシック" panose="020B0609070205080204" pitchFamily="49" charset="-128"/>
                        </a:rPr>
                        <a:t>(</a:t>
                      </a:r>
                      <a:r>
                        <a:rPr lang="ja-JP" altLang="en-US" sz="2400" dirty="0" smtClean="0">
                          <a:solidFill>
                            <a:prstClr val="black"/>
                          </a:solidFill>
                          <a:latin typeface="ＭＳ ゴシック" panose="020B0609070205080204" pitchFamily="49" charset="-128"/>
                          <a:ea typeface="ＭＳ ゴシック" panose="020B0609070205080204" pitchFamily="49" charset="-128"/>
                        </a:rPr>
                        <a:t>入れ歯</a:t>
                      </a:r>
                      <a:r>
                        <a:rPr lang="en-US" altLang="ja-JP" sz="2400" dirty="0" smtClean="0">
                          <a:solidFill>
                            <a:prstClr val="black"/>
                          </a:solidFill>
                          <a:latin typeface="ＭＳ ゴシック" panose="020B0609070205080204" pitchFamily="49" charset="-128"/>
                          <a:ea typeface="ＭＳ ゴシック" panose="020B0609070205080204" pitchFamily="49" charset="-128"/>
                        </a:rPr>
                        <a:t>)</a:t>
                      </a:r>
                      <a:r>
                        <a:rPr lang="ja-JP" altLang="en-US" sz="2400" dirty="0" smtClean="0">
                          <a:solidFill>
                            <a:prstClr val="black"/>
                          </a:solidFill>
                          <a:latin typeface="ＭＳ ゴシック" panose="020B0609070205080204" pitchFamily="49" charset="-128"/>
                          <a:ea typeface="ＭＳ ゴシック" panose="020B0609070205080204" pitchFamily="49" charset="-128"/>
                        </a:rPr>
                        <a:t>が合わないなど，口腔状況で気付いた点や連絡事項があった際，記入する．</a:t>
                      </a:r>
                      <a:endParaRPr lang="en-US" altLang="ja-JP" sz="2400" dirty="0" smtClean="0">
                        <a:solidFill>
                          <a:prstClr val="black"/>
                        </a:solidFill>
                        <a:latin typeface="ＭＳ ゴシック" panose="020B0609070205080204" pitchFamily="49" charset="-128"/>
                        <a:ea typeface="ＭＳ ゴシック" panose="020B0609070205080204" pitchFamily="49" charset="-128"/>
                      </a:endParaRPr>
                    </a:p>
                  </a:txBody>
                  <a:tcPr anchor="ctr"/>
                </a:tc>
              </a:tr>
            </a:tbl>
          </a:graphicData>
        </a:graphic>
      </p:graphicFrame>
    </p:spTree>
    <p:extLst>
      <p:ext uri="{BB962C8B-B14F-4D97-AF65-F5344CB8AC3E}">
        <p14:creationId xmlns:p14="http://schemas.microsoft.com/office/powerpoint/2010/main" val="3418881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kumimoji="1" lang="ja-JP" altLang="en-US" sz="4400" b="0" dirty="0" smtClean="0">
                <a:solidFill>
                  <a:schemeClr val="bg1"/>
                </a:solidFill>
              </a:rPr>
              <a:t>補足連絡票・コメント</a:t>
            </a:r>
            <a:endParaRPr kumimoji="1" lang="ja-JP" altLang="en-US" sz="4400" b="0" dirty="0">
              <a:solidFill>
                <a:schemeClr val="bg1"/>
              </a:solidFill>
            </a:endParaRPr>
          </a:p>
        </p:txBody>
      </p:sp>
    </p:spTree>
    <p:extLst>
      <p:ext uri="{BB962C8B-B14F-4D97-AF65-F5344CB8AC3E}">
        <p14:creationId xmlns:p14="http://schemas.microsoft.com/office/powerpoint/2010/main" val="2851568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補足連絡票・コメント</a:t>
            </a:r>
            <a:endParaRPr lang="en-US" altLang="ja-JP" dirty="0" smtClean="0">
              <a:solidFill>
                <a:schemeClr val="bg1"/>
              </a:solidFill>
            </a:endParaRPr>
          </a:p>
        </p:txBody>
      </p:sp>
      <p:graphicFrame>
        <p:nvGraphicFramePr>
          <p:cNvPr id="2" name="表 1"/>
          <p:cNvGraphicFramePr>
            <a:graphicFrameLocks noGrp="1"/>
          </p:cNvGraphicFramePr>
          <p:nvPr>
            <p:extLst>
              <p:ext uri="{D42A27DB-BD31-4B8C-83A1-F6EECF244321}">
                <p14:modId xmlns:p14="http://schemas.microsoft.com/office/powerpoint/2010/main" val="3087853892"/>
              </p:ext>
            </p:extLst>
          </p:nvPr>
        </p:nvGraphicFramePr>
        <p:xfrm>
          <a:off x="107504" y="2150710"/>
          <a:ext cx="9001000" cy="2941320"/>
        </p:xfrm>
        <a:graphic>
          <a:graphicData uri="http://schemas.openxmlformats.org/drawingml/2006/table">
            <a:tbl>
              <a:tblPr bandRow="1">
                <a:tableStyleId>{5C22544A-7EE6-4342-B048-85BDC9FD1C3A}</a:tableStyleId>
              </a:tblPr>
              <a:tblGrid>
                <a:gridCol w="4032448"/>
                <a:gridCol w="4968552"/>
              </a:tblGrid>
              <a:tr h="370840">
                <a:tc>
                  <a:txBody>
                    <a:bodyPr/>
                    <a:lstStyle/>
                    <a:p>
                      <a:r>
                        <a:rPr kumimoji="1" lang="ja-JP" altLang="en-US" sz="1700" dirty="0" smtClean="0"/>
                        <a:t>コメント追記</a:t>
                      </a:r>
                      <a:endParaRPr kumimoji="1" lang="ja-JP" altLang="en-US" sz="1700" dirty="0"/>
                    </a:p>
                  </a:txBody>
                  <a:tcPr anchor="ctr"/>
                </a:tc>
                <a:tc>
                  <a:txBody>
                    <a:bodyPr/>
                    <a:lstStyle/>
                    <a:p>
                      <a:r>
                        <a:rPr kumimoji="1" lang="ja-JP" altLang="en-US" sz="1700" dirty="0" smtClean="0"/>
                        <a:t>下記コメント欄に入りきらない際，使用．</a:t>
                      </a:r>
                      <a:endParaRPr kumimoji="1" lang="ja-JP" altLang="en-US" sz="1700" dirty="0"/>
                    </a:p>
                  </a:txBody>
                  <a:tcPr/>
                </a:tc>
              </a:tr>
              <a:tr h="370840">
                <a:tc>
                  <a:txBody>
                    <a:bodyPr/>
                    <a:lstStyle/>
                    <a:p>
                      <a:r>
                        <a:rPr kumimoji="1" lang="ja-JP" altLang="en-US" sz="1700" dirty="0" smtClean="0"/>
                        <a:t>看護及び栄養管理等に関する情報</a:t>
                      </a:r>
                      <a:endParaRPr kumimoji="1" lang="ja-JP" altLang="en-US" sz="1700" dirty="0"/>
                    </a:p>
                  </a:txBody>
                  <a:tcPr anchor="ctr"/>
                </a:tc>
                <a:tc>
                  <a:txBody>
                    <a:bodyPr/>
                    <a:lstStyle/>
                    <a:p>
                      <a:r>
                        <a:rPr kumimoji="1" lang="ja-JP" altLang="en-US" sz="1700" dirty="0" smtClean="0"/>
                        <a:t>栄養について詳しい内容を補足する際，使用．</a:t>
                      </a:r>
                      <a:endParaRPr kumimoji="1" lang="ja-JP" altLang="en-US" sz="17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smtClean="0"/>
                        <a:t>言語聴覚士向けサマリー</a:t>
                      </a:r>
                    </a:p>
                  </a:txBody>
                  <a:tcPr anchor="ctr"/>
                </a:tc>
                <a:tc>
                  <a:txBody>
                    <a:bodyPr/>
                    <a:lstStyle/>
                    <a:p>
                      <a:r>
                        <a:rPr kumimoji="1" lang="ja-JP" altLang="en-US" sz="1700" dirty="0" smtClean="0"/>
                        <a:t>摂食嚥下障害に問題があり，専門的な内容を補足する際，使用．</a:t>
                      </a:r>
                      <a:endParaRPr kumimoji="1" lang="ja-JP" altLang="en-US" sz="1700" dirty="0"/>
                    </a:p>
                  </a:txBody>
                  <a:tcPr/>
                </a:tc>
              </a:tr>
              <a:tr h="370840">
                <a:tc>
                  <a:txBody>
                    <a:bodyPr/>
                    <a:lstStyle/>
                    <a:p>
                      <a:r>
                        <a:rPr kumimoji="1" lang="ja-JP" altLang="en-US" sz="1700" dirty="0" smtClean="0"/>
                        <a:t>歯科衛生士サマリー</a:t>
                      </a:r>
                      <a:endParaRPr kumimoji="1" lang="ja-JP" altLang="en-US" sz="17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smtClean="0"/>
                        <a:t>在宅へ退院時，歯科衛生士に介入して欲しい時，歯科衛生士宛に使用．</a:t>
                      </a:r>
                    </a:p>
                  </a:txBody>
                  <a:tcPr/>
                </a:tc>
              </a:tr>
              <a:tr h="370840">
                <a:tc>
                  <a:txBody>
                    <a:bodyPr/>
                    <a:lstStyle/>
                    <a:p>
                      <a:r>
                        <a:rPr kumimoji="1" lang="ja-JP" altLang="en-US" sz="1700" dirty="0" smtClean="0"/>
                        <a:t>コメント</a:t>
                      </a:r>
                      <a:endParaRPr kumimoji="1" lang="ja-JP" altLang="en-US" sz="1700" dirty="0"/>
                    </a:p>
                  </a:txBody>
                  <a:tcPr anchor="ctr"/>
                </a:tc>
                <a:tc>
                  <a:txBody>
                    <a:bodyPr/>
                    <a:lstStyle/>
                    <a:p>
                      <a:r>
                        <a:rPr kumimoji="1" lang="ja-JP" altLang="en-US" sz="1700" dirty="0" smtClean="0"/>
                        <a:t>総括し，伝えたい内容を文章で記載する．</a:t>
                      </a:r>
                      <a:endParaRPr kumimoji="1" lang="ja-JP" altLang="en-US" sz="1700" dirty="0"/>
                    </a:p>
                  </a:txBody>
                  <a:tcPr/>
                </a:tc>
              </a:tr>
              <a:tr h="370840">
                <a:tc>
                  <a:txBody>
                    <a:bodyPr/>
                    <a:lstStyle/>
                    <a:p>
                      <a:r>
                        <a:rPr kumimoji="1" lang="en-US" altLang="ja-JP" sz="1700" dirty="0" smtClean="0"/>
                        <a:t>【</a:t>
                      </a:r>
                      <a:r>
                        <a:rPr kumimoji="1" lang="ja-JP" altLang="en-US" sz="1700" dirty="0" smtClean="0"/>
                        <a:t>病院・施設名</a:t>
                      </a:r>
                      <a:r>
                        <a:rPr kumimoji="1" lang="en-US" altLang="ja-JP" sz="1700" dirty="0" smtClean="0"/>
                        <a:t>】</a:t>
                      </a:r>
                    </a:p>
                    <a:p>
                      <a:r>
                        <a:rPr kumimoji="1" lang="en-US" altLang="ja-JP" sz="1700" dirty="0" smtClean="0"/>
                        <a:t>【</a:t>
                      </a:r>
                      <a:r>
                        <a:rPr kumimoji="1" lang="ja-JP" altLang="en-US" sz="1700" dirty="0" smtClean="0"/>
                        <a:t>記入担当者名</a:t>
                      </a:r>
                      <a:r>
                        <a:rPr kumimoji="1" lang="en-US" altLang="ja-JP" sz="1700" dirty="0" smtClean="0"/>
                        <a:t>(</a:t>
                      </a:r>
                      <a:r>
                        <a:rPr kumimoji="1" lang="ja-JP" altLang="en-US" sz="1700" dirty="0" smtClean="0"/>
                        <a:t>職種</a:t>
                      </a:r>
                      <a:r>
                        <a:rPr kumimoji="1" lang="en-US" altLang="ja-JP" sz="1700" dirty="0" smtClean="0"/>
                        <a:t>)】</a:t>
                      </a:r>
                      <a:endParaRPr kumimoji="1" lang="ja-JP" altLang="en-US" sz="1700" dirty="0"/>
                    </a:p>
                  </a:txBody>
                  <a:tcPr anchor="ctr"/>
                </a:tc>
                <a:tc>
                  <a:txBody>
                    <a:bodyPr/>
                    <a:lstStyle/>
                    <a:p>
                      <a:r>
                        <a:rPr kumimoji="1" lang="ja-JP" altLang="en-US" sz="1700" dirty="0" smtClean="0"/>
                        <a:t>病院・施設名を入力．</a:t>
                      </a:r>
                      <a:endParaRPr kumimoji="1" lang="en-US" altLang="ja-JP" sz="1700" dirty="0" smtClean="0"/>
                    </a:p>
                    <a:p>
                      <a:r>
                        <a:rPr kumimoji="1" lang="ja-JP" altLang="en-US" sz="1700" dirty="0" smtClean="0"/>
                        <a:t>担当者を記入．　（例）中越 </a:t>
                      </a:r>
                      <a:r>
                        <a:rPr kumimoji="1" lang="ja-JP" altLang="en-US" sz="1700" baseline="0" dirty="0" smtClean="0"/>
                        <a:t> 太郎（言語聴覚士）</a:t>
                      </a:r>
                      <a:endParaRPr kumimoji="1" lang="ja-JP" altLang="en-US" sz="1700" dirty="0"/>
                    </a:p>
                  </a:txBody>
                  <a:tcPr/>
                </a:tc>
              </a:tr>
            </a:tbl>
          </a:graphicData>
        </a:graphic>
      </p:graphicFrame>
      <p:pic>
        <p:nvPicPr>
          <p:cNvPr id="5122" name="Picture 2" descr="C:\Users\akiko\Desktop\コメント.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26210"/>
            <a:ext cx="8640960" cy="144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9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7504" y="843558"/>
            <a:ext cx="8928992" cy="1224136"/>
          </a:xfrm>
          <a:ln w="38100">
            <a:solidFill>
              <a:schemeClr val="accent1"/>
            </a:solidFill>
          </a:ln>
        </p:spPr>
        <p:txBody>
          <a:bodyPr>
            <a:normAutofit/>
          </a:bodyPr>
          <a:lstStyle/>
          <a:p>
            <a:r>
              <a:rPr kumimoji="1" lang="ja-JP" altLang="en-US" dirty="0" smtClean="0"/>
              <a:t>病院では，入院契機となった主病名を記載．</a:t>
            </a:r>
            <a:endParaRPr kumimoji="1" lang="en-US" altLang="ja-JP" dirty="0" smtClean="0"/>
          </a:p>
          <a:p>
            <a:r>
              <a:rPr lang="ja-JP" altLang="en-US" dirty="0" smtClean="0"/>
              <a:t>施設</a:t>
            </a:r>
            <a:r>
              <a:rPr lang="ja-JP" altLang="en-US" dirty="0"/>
              <a:t>で</a:t>
            </a:r>
            <a:r>
              <a:rPr lang="ja-JP" altLang="en-US" dirty="0" smtClean="0"/>
              <a:t>は</a:t>
            </a:r>
            <a:r>
              <a:rPr lang="ja-JP" altLang="en-US" dirty="0"/>
              <a:t>，</a:t>
            </a:r>
            <a:r>
              <a:rPr lang="ja-JP" altLang="en-US" dirty="0" smtClean="0"/>
              <a:t>要介護状態になった主病名を記載．</a:t>
            </a:r>
            <a:endParaRPr kumimoji="1" lang="en-US" altLang="ja-JP" dirty="0" smtClean="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２</a:t>
            </a:r>
            <a:r>
              <a:rPr lang="ja-JP" altLang="en-US" dirty="0" smtClean="0">
                <a:solidFill>
                  <a:schemeClr val="bg1"/>
                </a:solidFill>
              </a:rPr>
              <a:t>　診断名</a:t>
            </a:r>
            <a:endParaRPr kumimoji="1" lang="ja-JP" altLang="en-US" dirty="0">
              <a:solidFill>
                <a:schemeClr val="bg1"/>
              </a:solidFill>
            </a:endParaRPr>
          </a:p>
        </p:txBody>
      </p:sp>
      <p:sp>
        <p:nvSpPr>
          <p:cNvPr id="2" name="正方形/長方形 1"/>
          <p:cNvSpPr/>
          <p:nvPr/>
        </p:nvSpPr>
        <p:spPr>
          <a:xfrm>
            <a:off x="107504" y="2139702"/>
            <a:ext cx="8928992" cy="2246769"/>
          </a:xfrm>
          <a:prstGeom prst="rect">
            <a:avLst/>
          </a:prstGeom>
        </p:spPr>
        <p:txBody>
          <a:bodyPr wrap="square">
            <a:spAutoFit/>
          </a:bodyPr>
          <a:lstStyle/>
          <a:p>
            <a:r>
              <a:rPr lang="en-US" altLang="ja-JP" sz="2800" dirty="0" smtClean="0"/>
              <a:t>【</a:t>
            </a:r>
            <a:r>
              <a:rPr lang="ja-JP" altLang="en-US" sz="2800" dirty="0" smtClean="0"/>
              <a:t>記入例</a:t>
            </a:r>
            <a:r>
              <a:rPr lang="en-US" altLang="ja-JP" sz="2800" dirty="0" smtClean="0"/>
              <a:t>】</a:t>
            </a:r>
          </a:p>
          <a:p>
            <a:r>
              <a:rPr lang="ja-JP" altLang="en-US" sz="2800" dirty="0" smtClean="0"/>
              <a:t>脳</a:t>
            </a:r>
            <a:r>
              <a:rPr lang="ja-JP" altLang="en-US" sz="2800" dirty="0"/>
              <a:t>血管疾患（脳</a:t>
            </a:r>
            <a:r>
              <a:rPr lang="ja-JP" altLang="en-US" sz="2800" dirty="0" smtClean="0"/>
              <a:t>梗塞，脳出血</a:t>
            </a:r>
            <a:r>
              <a:rPr lang="ja-JP" altLang="en-US" sz="2800" dirty="0"/>
              <a:t>，</a:t>
            </a:r>
            <a:r>
              <a:rPr lang="ja-JP" altLang="en-US" sz="2800" dirty="0" smtClean="0"/>
              <a:t>クモ</a:t>
            </a:r>
            <a:r>
              <a:rPr lang="ja-JP" altLang="en-US" sz="2800" dirty="0"/>
              <a:t>膜下出血</a:t>
            </a:r>
            <a:r>
              <a:rPr lang="en-US" altLang="ja-JP" sz="2800" dirty="0" err="1"/>
              <a:t>etc</a:t>
            </a:r>
            <a:r>
              <a:rPr lang="ja-JP" altLang="en-US" sz="2800" dirty="0"/>
              <a:t>）</a:t>
            </a:r>
          </a:p>
          <a:p>
            <a:r>
              <a:rPr lang="ja-JP" altLang="en-US" sz="2800" dirty="0"/>
              <a:t>肺炎（</a:t>
            </a:r>
            <a:r>
              <a:rPr lang="ja-JP" altLang="en-US" sz="2800" dirty="0" smtClean="0"/>
              <a:t>細菌性肺炎，誤嚥</a:t>
            </a:r>
            <a:r>
              <a:rPr lang="ja-JP" altLang="en-US" sz="2800" dirty="0"/>
              <a:t>性</a:t>
            </a:r>
            <a:r>
              <a:rPr lang="ja-JP" altLang="en-US" sz="2800" dirty="0" smtClean="0"/>
              <a:t>肺炎，間</a:t>
            </a:r>
            <a:r>
              <a:rPr lang="ja-JP" altLang="en-US" sz="2800" dirty="0"/>
              <a:t>質性肺炎</a:t>
            </a:r>
            <a:r>
              <a:rPr lang="en-US" altLang="ja-JP" sz="2800" dirty="0" err="1"/>
              <a:t>etc</a:t>
            </a:r>
            <a:r>
              <a:rPr lang="ja-JP" altLang="en-US" sz="2800" dirty="0"/>
              <a:t>）</a:t>
            </a:r>
          </a:p>
          <a:p>
            <a:r>
              <a:rPr lang="ja-JP" altLang="en-US" sz="2800" dirty="0"/>
              <a:t>感染症（尿路</a:t>
            </a:r>
            <a:r>
              <a:rPr lang="ja-JP" altLang="en-US" sz="2800" dirty="0" smtClean="0"/>
              <a:t>感染，敗血症</a:t>
            </a:r>
            <a:r>
              <a:rPr lang="en-US" altLang="ja-JP" sz="2800" dirty="0" err="1"/>
              <a:t>etc</a:t>
            </a:r>
            <a:r>
              <a:rPr lang="ja-JP" altLang="en-US" sz="2800" dirty="0"/>
              <a:t>）</a:t>
            </a:r>
          </a:p>
          <a:p>
            <a:r>
              <a:rPr lang="ja-JP" altLang="en-US" sz="2800" dirty="0"/>
              <a:t>心</a:t>
            </a:r>
            <a:r>
              <a:rPr lang="ja-JP" altLang="en-US" sz="2800" dirty="0" smtClean="0"/>
              <a:t>疾患，骨折</a:t>
            </a:r>
            <a:endParaRPr lang="ja-JP" altLang="en-US" sz="2800" dirty="0"/>
          </a:p>
        </p:txBody>
      </p:sp>
      <p:sp>
        <p:nvSpPr>
          <p:cNvPr id="5" name="正方形/長方形 4"/>
          <p:cNvSpPr/>
          <p:nvPr/>
        </p:nvSpPr>
        <p:spPr>
          <a:xfrm>
            <a:off x="179512" y="4558357"/>
            <a:ext cx="8784976" cy="461665"/>
          </a:xfrm>
          <a:prstGeom prst="rect">
            <a:avLst/>
          </a:prstGeom>
        </p:spPr>
        <p:txBody>
          <a:bodyPr wrap="square">
            <a:spAutoFit/>
          </a:bodyPr>
          <a:lstStyle/>
          <a:p>
            <a:r>
              <a:rPr lang="ja-JP" altLang="en-US" sz="2400" b="1" dirty="0">
                <a:solidFill>
                  <a:srgbClr val="FF0000"/>
                </a:solidFill>
              </a:rPr>
              <a:t>診断名</a:t>
            </a:r>
            <a:r>
              <a:rPr lang="ja-JP" altLang="en-US" sz="2400" b="1" dirty="0" smtClean="0">
                <a:solidFill>
                  <a:srgbClr val="FF0000"/>
                </a:solidFill>
              </a:rPr>
              <a:t>より，低栄養</a:t>
            </a:r>
            <a:r>
              <a:rPr lang="ja-JP" altLang="en-US" sz="2400" b="1" dirty="0">
                <a:solidFill>
                  <a:srgbClr val="FF0000"/>
                </a:solidFill>
              </a:rPr>
              <a:t>，</a:t>
            </a:r>
            <a:r>
              <a:rPr lang="ja-JP" altLang="en-US" sz="2400" b="1" dirty="0" smtClean="0">
                <a:solidFill>
                  <a:srgbClr val="FF0000"/>
                </a:solidFill>
              </a:rPr>
              <a:t>摂食</a:t>
            </a:r>
            <a:r>
              <a:rPr lang="ja-JP" altLang="en-US" sz="2400" b="1" dirty="0">
                <a:solidFill>
                  <a:srgbClr val="FF0000"/>
                </a:solidFill>
              </a:rPr>
              <a:t>嚥下障害の状態・</a:t>
            </a:r>
            <a:r>
              <a:rPr lang="ja-JP" altLang="en-US" sz="2400" b="1" dirty="0" smtClean="0">
                <a:solidFill>
                  <a:srgbClr val="FF0000"/>
                </a:solidFill>
              </a:rPr>
              <a:t>予後予測を推測できる．</a:t>
            </a:r>
            <a:endParaRPr lang="ja-JP" altLang="en-US" sz="2400" b="1" dirty="0">
              <a:solidFill>
                <a:srgbClr val="FF0000"/>
              </a:solidFill>
            </a:endParaRPr>
          </a:p>
        </p:txBody>
      </p:sp>
    </p:spTree>
    <p:extLst>
      <p:ext uri="{BB962C8B-B14F-4D97-AF65-F5344CB8AC3E}">
        <p14:creationId xmlns:p14="http://schemas.microsoft.com/office/powerpoint/2010/main" val="3696973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記入</a:t>
            </a:r>
            <a:r>
              <a:rPr lang="ja-JP" altLang="en-US" sz="4400" b="0" dirty="0">
                <a:solidFill>
                  <a:schemeClr val="bg1"/>
                </a:solidFill>
              </a:rPr>
              <a:t>例</a:t>
            </a:r>
            <a:endParaRPr kumimoji="1" lang="ja-JP" altLang="en-US" sz="4400" b="0" dirty="0">
              <a:solidFill>
                <a:schemeClr val="bg1"/>
              </a:solidFill>
            </a:endParaRPr>
          </a:p>
        </p:txBody>
      </p:sp>
    </p:spTree>
    <p:extLst>
      <p:ext uri="{BB962C8B-B14F-4D97-AF65-F5344CB8AC3E}">
        <p14:creationId xmlns:p14="http://schemas.microsoft.com/office/powerpoint/2010/main" val="4082979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基本情報</a:t>
            </a:r>
            <a:endParaRPr kumimoji="1" lang="ja-JP" altLang="en-US" sz="4400" b="0" dirty="0">
              <a:solidFill>
                <a:schemeClr val="bg1"/>
              </a:solidFill>
            </a:endParaRPr>
          </a:p>
        </p:txBody>
      </p:sp>
    </p:spTree>
    <p:extLst>
      <p:ext uri="{BB962C8B-B14F-4D97-AF65-F5344CB8AC3E}">
        <p14:creationId xmlns:p14="http://schemas.microsoft.com/office/powerpoint/2010/main" val="5152360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2499742"/>
            <a:ext cx="8602215" cy="2520280"/>
          </a:xfrm>
          <a:ln>
            <a:solidFill>
              <a:schemeClr val="accent1"/>
            </a:solidFill>
          </a:ln>
        </p:spPr>
        <p:txBody>
          <a:bodyPr anchor="ctr">
            <a:normAutofit fontScale="90000"/>
          </a:bodyPr>
          <a:lstStyle/>
          <a:p>
            <a:r>
              <a:rPr kumimoji="1" lang="ja-JP" altLang="en-US" dirty="0" smtClean="0"/>
              <a:t>７０歳（</a:t>
            </a:r>
            <a:r>
              <a:rPr kumimoji="1" lang="en-US" altLang="ja-JP" dirty="0" smtClean="0"/>
              <a:t>1948</a:t>
            </a:r>
            <a:r>
              <a:rPr kumimoji="1" lang="ja-JP" altLang="en-US" dirty="0" smtClean="0"/>
              <a:t>年</a:t>
            </a:r>
            <a:r>
              <a:rPr kumimoji="1" lang="en-US" altLang="ja-JP" dirty="0" smtClean="0"/>
              <a:t>1</a:t>
            </a:r>
            <a:r>
              <a:rPr kumimoji="1" lang="ja-JP" altLang="en-US" dirty="0" smtClean="0"/>
              <a:t>月</a:t>
            </a:r>
            <a:r>
              <a:rPr kumimoji="1" lang="en-US" altLang="ja-JP" dirty="0" smtClean="0"/>
              <a:t>1</a:t>
            </a:r>
            <a:r>
              <a:rPr kumimoji="1" lang="ja-JP" altLang="en-US" dirty="0" smtClean="0"/>
              <a:t>日生）・男性（要介護３）</a:t>
            </a:r>
            <a:r>
              <a:rPr kumimoji="1" lang="en-US" altLang="ja-JP" dirty="0" smtClean="0"/>
              <a:t/>
            </a:r>
            <a:br>
              <a:rPr kumimoji="1" lang="en-US" altLang="ja-JP" dirty="0" smtClean="0"/>
            </a:br>
            <a:r>
              <a:rPr lang="ja-JP" altLang="en-US" dirty="0"/>
              <a:t>誤嚥性肺炎で</a:t>
            </a:r>
            <a:r>
              <a:rPr lang="ja-JP" altLang="en-US" dirty="0" smtClean="0"/>
              <a:t>入院</a:t>
            </a:r>
            <a:r>
              <a:rPr lang="en-US" altLang="ja-JP" dirty="0" smtClean="0"/>
              <a:t/>
            </a:r>
            <a:br>
              <a:rPr lang="en-US" altLang="ja-JP" dirty="0" smtClean="0"/>
            </a:br>
            <a:r>
              <a:rPr lang="ja-JP" altLang="en-US" dirty="0" smtClean="0"/>
              <a:t>脳出血の既往あり</a:t>
            </a:r>
            <a:r>
              <a:rPr lang="en-US" altLang="ja-JP" dirty="0"/>
              <a:t/>
            </a:r>
            <a:br>
              <a:rPr lang="en-US" altLang="ja-JP" dirty="0"/>
            </a:br>
            <a:r>
              <a:rPr lang="ja-JP" altLang="en-US" dirty="0" smtClean="0"/>
              <a:t>アルツハイマー型認知症あり</a:t>
            </a:r>
            <a:endParaRPr kumimoji="1" lang="ja-JP" altLang="en-US" dirty="0"/>
          </a:p>
        </p:txBody>
      </p:sp>
      <p:sp>
        <p:nvSpPr>
          <p:cNvPr id="5" name="テキスト プレースホルダー 4"/>
          <p:cNvSpPr>
            <a:spLocks noGrp="1"/>
          </p:cNvSpPr>
          <p:nvPr>
            <p:ph type="body" idx="1"/>
          </p:nvPr>
        </p:nvSpPr>
        <p:spPr>
          <a:xfrm>
            <a:off x="251520" y="1158578"/>
            <a:ext cx="8640960" cy="1125140"/>
          </a:xfrm>
        </p:spPr>
        <p:txBody>
          <a:bodyPr>
            <a:normAutofit/>
          </a:bodyPr>
          <a:lstStyle/>
          <a:p>
            <a:r>
              <a:rPr kumimoji="1" lang="ja-JP" altLang="en-US" sz="4400" dirty="0" smtClean="0"/>
              <a:t>症例</a:t>
            </a:r>
            <a:r>
              <a:rPr lang="ja-JP" altLang="en-US" sz="4400" dirty="0" smtClean="0"/>
              <a:t>Ｆ</a:t>
            </a:r>
            <a:r>
              <a:rPr kumimoji="1" lang="ja-JP" altLang="en-US" sz="4400" dirty="0" smtClean="0"/>
              <a:t>さま</a:t>
            </a:r>
            <a:endParaRPr kumimoji="1" lang="ja-JP" altLang="en-US" sz="4400" dirty="0"/>
          </a:p>
        </p:txBody>
      </p:sp>
    </p:spTree>
    <p:extLst>
      <p:ext uri="{BB962C8B-B14F-4D97-AF65-F5344CB8AC3E}">
        <p14:creationId xmlns:p14="http://schemas.microsoft.com/office/powerpoint/2010/main" val="1915817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890636654"/>
              </p:ext>
            </p:extLst>
          </p:nvPr>
        </p:nvGraphicFramePr>
        <p:xfrm>
          <a:off x="72008" y="276214"/>
          <a:ext cx="9036496" cy="4599792"/>
        </p:xfrm>
        <a:graphic>
          <a:graphicData uri="http://schemas.openxmlformats.org/drawingml/2006/table">
            <a:tbl>
              <a:tblPr bandRow="1">
                <a:tableStyleId>{5C22544A-7EE6-4342-B048-85BDC9FD1C3A}</a:tableStyleId>
              </a:tblPr>
              <a:tblGrid>
                <a:gridCol w="1403648"/>
                <a:gridCol w="7632848"/>
              </a:tblGrid>
              <a:tr h="2987470">
                <a:tc>
                  <a:txBody>
                    <a:bodyPr/>
                    <a:lstStyle/>
                    <a:p>
                      <a:r>
                        <a:rPr kumimoji="1" lang="ja-JP" altLang="en-US" sz="2700" dirty="0" smtClean="0"/>
                        <a:t>現病歴</a:t>
                      </a:r>
                      <a:endParaRPr kumimoji="1" lang="ja-JP" altLang="en-US" sz="2700" dirty="0"/>
                    </a:p>
                  </a:txBody>
                  <a:tcPr anchor="ctr"/>
                </a:tc>
                <a:tc>
                  <a:txBody>
                    <a:bodyPr/>
                    <a:lstStyle/>
                    <a:p>
                      <a:r>
                        <a:rPr kumimoji="1" lang="ja-JP" altLang="en-US" sz="2700" dirty="0" smtClean="0"/>
                        <a:t>Ｃ施設入所中，</a:t>
                      </a:r>
                      <a:r>
                        <a:rPr kumimoji="1" lang="en-US" altLang="ja-JP" sz="2700" dirty="0" smtClean="0"/>
                        <a:t>38</a:t>
                      </a:r>
                      <a:r>
                        <a:rPr kumimoji="1" lang="ja-JP" altLang="en-US" sz="2700" dirty="0" smtClean="0"/>
                        <a:t>度の発熱とＳｐｏ</a:t>
                      </a:r>
                      <a:r>
                        <a:rPr kumimoji="1" lang="ja-JP" altLang="en-US" sz="2700" baseline="30000" dirty="0" smtClean="0"/>
                        <a:t>２</a:t>
                      </a:r>
                      <a:r>
                        <a:rPr kumimoji="1" lang="ja-JP" altLang="en-US" sz="2700" dirty="0" smtClean="0"/>
                        <a:t>の低下がみられ，</a:t>
                      </a:r>
                      <a:r>
                        <a:rPr kumimoji="1" lang="en-US" altLang="ja-JP" sz="2700" dirty="0" smtClean="0"/>
                        <a:t>2018</a:t>
                      </a:r>
                      <a:r>
                        <a:rPr kumimoji="1" lang="ja-JP" altLang="en-US" sz="2700" dirty="0" smtClean="0"/>
                        <a:t>月</a:t>
                      </a:r>
                      <a:r>
                        <a:rPr kumimoji="1" lang="en-US" altLang="ja-JP" sz="2700" dirty="0" smtClean="0"/>
                        <a:t>1</a:t>
                      </a:r>
                      <a:r>
                        <a:rPr kumimoji="1" lang="ja-JP" altLang="en-US" sz="2700" dirty="0" smtClean="0"/>
                        <a:t>月</a:t>
                      </a:r>
                      <a:r>
                        <a:rPr kumimoji="1" lang="en-US" altLang="ja-JP" sz="2700" dirty="0" smtClean="0"/>
                        <a:t>7</a:t>
                      </a:r>
                      <a:r>
                        <a:rPr kumimoji="1" lang="ja-JP" altLang="en-US" sz="2700" dirty="0" smtClean="0"/>
                        <a:t>日誤嚥性肺炎の治療の為，Ｄ病院入院．</a:t>
                      </a:r>
                      <a:endParaRPr kumimoji="1" lang="en-US" altLang="ja-JP" sz="2700" dirty="0" smtClean="0"/>
                    </a:p>
                    <a:p>
                      <a:r>
                        <a:rPr kumimoji="1" lang="ja-JP" altLang="en-US" sz="2700" dirty="0" smtClean="0"/>
                        <a:t>食事を食べる度に発熱や痰の増加がみられるので，</a:t>
                      </a:r>
                      <a:endParaRPr kumimoji="1" lang="en-US" altLang="ja-JP" sz="2700" dirty="0" smtClean="0"/>
                    </a:p>
                    <a:p>
                      <a:r>
                        <a:rPr kumimoji="1" lang="en-US" altLang="ja-JP" sz="2700" dirty="0" smtClean="0"/>
                        <a:t>2018</a:t>
                      </a:r>
                      <a:r>
                        <a:rPr kumimoji="1" lang="ja-JP" altLang="en-US" sz="2700" dirty="0" smtClean="0"/>
                        <a:t>年</a:t>
                      </a:r>
                      <a:r>
                        <a:rPr kumimoji="1" lang="en-US" altLang="ja-JP" sz="2700" dirty="0" smtClean="0"/>
                        <a:t>2</a:t>
                      </a:r>
                      <a:r>
                        <a:rPr kumimoji="1" lang="ja-JP" altLang="en-US" sz="2700" dirty="0" smtClean="0"/>
                        <a:t>月</a:t>
                      </a:r>
                      <a:r>
                        <a:rPr kumimoji="1" lang="en-US" altLang="ja-JP" sz="2700" dirty="0" smtClean="0"/>
                        <a:t>14</a:t>
                      </a:r>
                      <a:r>
                        <a:rPr kumimoji="1" lang="ja-JP" altLang="en-US" sz="2700" dirty="0" smtClean="0"/>
                        <a:t>日，嚥下内視鏡評価を施行．</a:t>
                      </a:r>
                      <a:endParaRPr kumimoji="1" lang="en-US" altLang="ja-JP" sz="2700" dirty="0" smtClean="0"/>
                    </a:p>
                    <a:p>
                      <a:r>
                        <a:rPr kumimoji="1" lang="ja-JP" altLang="en-US" sz="2700" dirty="0" smtClean="0"/>
                        <a:t>誤嚥リスク高い為，経口での栄養摂取は困難．</a:t>
                      </a:r>
                      <a:endParaRPr kumimoji="1" lang="en-US" altLang="ja-JP" sz="2700" dirty="0" smtClean="0"/>
                    </a:p>
                    <a:p>
                      <a:r>
                        <a:rPr kumimoji="1" lang="en-US" altLang="ja-JP" sz="2700" dirty="0" smtClean="0"/>
                        <a:t>2018</a:t>
                      </a:r>
                      <a:r>
                        <a:rPr kumimoji="1" lang="ja-JP" altLang="en-US" sz="2700" dirty="0" smtClean="0"/>
                        <a:t>年</a:t>
                      </a:r>
                      <a:r>
                        <a:rPr kumimoji="1" lang="en-US" altLang="ja-JP" sz="2700" dirty="0" smtClean="0"/>
                        <a:t>2</a:t>
                      </a:r>
                      <a:r>
                        <a:rPr kumimoji="1" lang="ja-JP" altLang="en-US" sz="2700" dirty="0" smtClean="0"/>
                        <a:t>月</a:t>
                      </a:r>
                      <a:r>
                        <a:rPr kumimoji="1" lang="en-US" altLang="ja-JP" sz="2700" dirty="0" smtClean="0"/>
                        <a:t>28</a:t>
                      </a:r>
                      <a:r>
                        <a:rPr kumimoji="1" lang="ja-JP" altLang="en-US" sz="2700" dirty="0" smtClean="0"/>
                        <a:t>日に胃瘻造設．</a:t>
                      </a:r>
                      <a:endParaRPr kumimoji="1" lang="en-US" altLang="ja-JP" sz="2700" dirty="0" smtClean="0"/>
                    </a:p>
                  </a:txBody>
                  <a:tcPr anchor="ctr"/>
                </a:tc>
              </a:tr>
              <a:tr h="1023385">
                <a:tc>
                  <a:txBody>
                    <a:bodyPr/>
                    <a:lstStyle/>
                    <a:p>
                      <a:r>
                        <a:rPr kumimoji="1" lang="ja-JP" altLang="en-US" sz="2700" dirty="0" smtClean="0"/>
                        <a:t>既往歴</a:t>
                      </a:r>
                      <a:endParaRPr kumimoji="1" lang="ja-JP" altLang="en-US" sz="2700" dirty="0"/>
                    </a:p>
                  </a:txBody>
                  <a:tcPr anchor="ctr"/>
                </a:tc>
                <a:tc>
                  <a:txBody>
                    <a:bodyPr/>
                    <a:lstStyle/>
                    <a:p>
                      <a:r>
                        <a:rPr kumimoji="1" lang="en-US" altLang="ja-JP" sz="2700" dirty="0" smtClean="0"/>
                        <a:t>2010</a:t>
                      </a:r>
                      <a:r>
                        <a:rPr kumimoji="1" lang="ja-JP" altLang="en-US" sz="2700" dirty="0" smtClean="0"/>
                        <a:t>年に右脳出血にてＡ病院へ入院．</a:t>
                      </a:r>
                      <a:endParaRPr kumimoji="1" lang="en-US" altLang="ja-JP" sz="2700" dirty="0" smtClean="0"/>
                    </a:p>
                    <a:p>
                      <a:r>
                        <a:rPr kumimoji="1" lang="ja-JP" altLang="en-US" sz="2700" dirty="0" smtClean="0"/>
                        <a:t>その後，Ｂ病院転院後，Ｃ施設入所．</a:t>
                      </a:r>
                      <a:endParaRPr kumimoji="1" lang="ja-JP" altLang="en-US" sz="2700" dirty="0"/>
                    </a:p>
                  </a:txBody>
                  <a:tcPr anchor="ctr"/>
                </a:tc>
              </a:tr>
              <a:tr h="588937">
                <a:tc>
                  <a:txBody>
                    <a:bodyPr/>
                    <a:lstStyle/>
                    <a:p>
                      <a:r>
                        <a:rPr kumimoji="1" lang="ja-JP" altLang="en-US" sz="2700" dirty="0" smtClean="0"/>
                        <a:t>合併症</a:t>
                      </a:r>
                      <a:endParaRPr kumimoji="1" lang="ja-JP" altLang="en-US" sz="2700" dirty="0"/>
                    </a:p>
                  </a:txBody>
                  <a:tcPr anchor="ctr"/>
                </a:tc>
                <a:tc>
                  <a:txBody>
                    <a:bodyPr/>
                    <a:lstStyle/>
                    <a:p>
                      <a:r>
                        <a:rPr kumimoji="1" lang="ja-JP" altLang="en-US" sz="2700" dirty="0" smtClean="0"/>
                        <a:t>高血圧</a:t>
                      </a:r>
                      <a:endParaRPr kumimoji="1" lang="ja-JP" altLang="en-US" sz="2700" dirty="0"/>
                    </a:p>
                  </a:txBody>
                  <a:tcPr anchor="ctr"/>
                </a:tc>
              </a:tr>
            </a:tbl>
          </a:graphicData>
        </a:graphic>
      </p:graphicFrame>
    </p:spTree>
    <p:extLst>
      <p:ext uri="{BB962C8B-B14F-4D97-AF65-F5344CB8AC3E}">
        <p14:creationId xmlns:p14="http://schemas.microsoft.com/office/powerpoint/2010/main" val="15644831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644154631"/>
              </p:ext>
            </p:extLst>
          </p:nvPr>
        </p:nvGraphicFramePr>
        <p:xfrm>
          <a:off x="35496" y="48023"/>
          <a:ext cx="9036496" cy="4972000"/>
        </p:xfrm>
        <a:graphic>
          <a:graphicData uri="http://schemas.openxmlformats.org/drawingml/2006/table">
            <a:tbl>
              <a:tblPr bandRow="1">
                <a:tableStyleId>{5C22544A-7EE6-4342-B048-85BDC9FD1C3A}</a:tableStyleId>
              </a:tblPr>
              <a:tblGrid>
                <a:gridCol w="1731995"/>
                <a:gridCol w="7304501"/>
              </a:tblGrid>
              <a:tr h="918547">
                <a:tc>
                  <a:txBody>
                    <a:bodyPr/>
                    <a:lstStyle/>
                    <a:p>
                      <a:r>
                        <a:rPr kumimoji="1" lang="ja-JP" altLang="en-US" sz="2800" b="1" dirty="0" smtClean="0"/>
                        <a:t>体格</a:t>
                      </a:r>
                      <a:endParaRPr kumimoji="1" lang="ja-JP" altLang="en-US" sz="2800" b="1" dirty="0"/>
                    </a:p>
                  </a:txBody>
                  <a:tcPr anchor="ctr"/>
                </a:tc>
                <a:tc>
                  <a:txBody>
                    <a:bodyPr/>
                    <a:lstStyle/>
                    <a:p>
                      <a:r>
                        <a:rPr kumimoji="1" lang="ja-JP" altLang="en-US" sz="2800" dirty="0" smtClean="0"/>
                        <a:t>身長</a:t>
                      </a:r>
                      <a:r>
                        <a:rPr kumimoji="1" lang="en-US" altLang="ja-JP" sz="2800" dirty="0" smtClean="0"/>
                        <a:t>155</a:t>
                      </a:r>
                      <a:r>
                        <a:rPr kumimoji="1" lang="ja-JP" altLang="en-US" sz="2800" dirty="0" smtClean="0"/>
                        <a:t>ｃｍ　現体重</a:t>
                      </a:r>
                      <a:r>
                        <a:rPr kumimoji="1" lang="en-US" altLang="ja-JP" sz="2800" dirty="0" smtClean="0"/>
                        <a:t>33.3kg</a:t>
                      </a:r>
                      <a:r>
                        <a:rPr kumimoji="1" lang="ja-JP" altLang="en-US" sz="2800" dirty="0" smtClean="0"/>
                        <a:t>　入院時体重</a:t>
                      </a:r>
                      <a:r>
                        <a:rPr kumimoji="1" lang="en-US" altLang="ja-JP" sz="2800" dirty="0" smtClean="0"/>
                        <a:t>44.6kg</a:t>
                      </a:r>
                      <a:endParaRPr kumimoji="1" lang="ja-JP" altLang="en-US" sz="2800" dirty="0"/>
                    </a:p>
                  </a:txBody>
                  <a:tcPr anchor="ctr"/>
                </a:tc>
              </a:tr>
              <a:tr h="780080">
                <a:tc>
                  <a:txBody>
                    <a:bodyPr/>
                    <a:lstStyle/>
                    <a:p>
                      <a:r>
                        <a:rPr kumimoji="1" lang="ja-JP" altLang="en-US" sz="2800" b="1" dirty="0" smtClean="0"/>
                        <a:t>希望</a:t>
                      </a:r>
                      <a:endParaRPr kumimoji="1" lang="ja-JP" altLang="en-US" sz="2800" b="1" dirty="0"/>
                    </a:p>
                  </a:txBody>
                  <a:tcPr anchor="ctr"/>
                </a:tc>
                <a:tc>
                  <a:txBody>
                    <a:bodyPr/>
                    <a:lstStyle/>
                    <a:p>
                      <a:r>
                        <a:rPr kumimoji="1" lang="ja-JP" altLang="en-US" sz="2800" dirty="0" smtClean="0"/>
                        <a:t>本人：「食べたい」</a:t>
                      </a:r>
                      <a:endParaRPr kumimoji="1" lang="ja-JP" altLang="en-US" sz="2800" dirty="0"/>
                    </a:p>
                  </a:txBody>
                  <a:tcPr anchor="ctr"/>
                </a:tc>
              </a:tr>
              <a:tr h="780080">
                <a:tc>
                  <a:txBody>
                    <a:bodyPr/>
                    <a:lstStyle/>
                    <a:p>
                      <a:r>
                        <a:rPr lang="ja-JP" altLang="en-US" sz="2800" dirty="0" smtClean="0">
                          <a:solidFill>
                            <a:schemeClr val="tx1"/>
                          </a:solidFill>
                        </a:rPr>
                        <a:t>生活範囲</a:t>
                      </a:r>
                      <a:endParaRPr kumimoji="1" lang="ja-JP" altLang="en-US" sz="2800" b="1"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dirty="0" smtClean="0">
                          <a:solidFill>
                            <a:schemeClr val="tx1"/>
                          </a:solidFill>
                        </a:rPr>
                        <a:t>ベッド上（余暇活動：新聞閲読）</a:t>
                      </a:r>
                      <a:endParaRPr lang="en-US" altLang="ja-JP" sz="2800" dirty="0" smtClean="0">
                        <a:solidFill>
                          <a:schemeClr val="tx1"/>
                        </a:solidFill>
                      </a:endParaRPr>
                    </a:p>
                  </a:txBody>
                  <a:tcPr anchor="ctr"/>
                </a:tc>
              </a:tr>
              <a:tr h="1121693">
                <a:tc>
                  <a:txBody>
                    <a:bodyPr/>
                    <a:lstStyle/>
                    <a:p>
                      <a:r>
                        <a:rPr kumimoji="1" lang="ja-JP" altLang="en-US" sz="2800" b="1" dirty="0" smtClean="0"/>
                        <a:t>リハビリ</a:t>
                      </a:r>
                      <a:endParaRPr kumimoji="1" lang="ja-JP" altLang="en-US" sz="2800" b="1" dirty="0"/>
                    </a:p>
                  </a:txBody>
                  <a:tcPr anchor="ctr"/>
                </a:tc>
                <a:tc>
                  <a:txBody>
                    <a:bodyPr/>
                    <a:lstStyle/>
                    <a:p>
                      <a:r>
                        <a:rPr kumimoji="1" lang="ja-JP" altLang="en-US" sz="2800" dirty="0" smtClean="0"/>
                        <a:t>ＰＴ：関節可動域訓練，端坐位訓練</a:t>
                      </a:r>
                      <a:endParaRPr kumimoji="1" lang="en-US" altLang="ja-JP" sz="2800" dirty="0" smtClean="0"/>
                    </a:p>
                    <a:p>
                      <a:r>
                        <a:rPr kumimoji="1" lang="ja-JP" altLang="en-US" sz="2800" dirty="0" smtClean="0"/>
                        <a:t>ＳＴ：間接嚥下訓練，ゼリーによる直接嚥下訓練</a:t>
                      </a:r>
                      <a:endParaRPr kumimoji="1" lang="ja-JP" altLang="en-US" sz="2800" dirty="0"/>
                    </a:p>
                  </a:txBody>
                  <a:tcPr anchor="ctr"/>
                </a:tc>
              </a:tr>
              <a:tr h="1368152">
                <a:tc>
                  <a:txBody>
                    <a:bodyPr/>
                    <a:lstStyle/>
                    <a:p>
                      <a:r>
                        <a:rPr kumimoji="1" lang="ja-JP" altLang="en-US" sz="2800" b="1" dirty="0" smtClean="0"/>
                        <a:t>病前生活</a:t>
                      </a:r>
                      <a:endParaRPr kumimoji="1" lang="ja-JP" altLang="en-US" sz="2800" b="1" dirty="0"/>
                    </a:p>
                  </a:txBody>
                  <a:tcPr anchor="ctr"/>
                </a:tc>
                <a:tc>
                  <a:txBody>
                    <a:bodyPr/>
                    <a:lstStyle/>
                    <a:p>
                      <a:r>
                        <a:rPr kumimoji="1" lang="ja-JP" altLang="en-US" sz="2800" dirty="0" smtClean="0"/>
                        <a:t>施設入所中．</a:t>
                      </a:r>
                      <a:endParaRPr kumimoji="1" lang="en-US" altLang="ja-JP" sz="2800" dirty="0" smtClean="0"/>
                    </a:p>
                    <a:p>
                      <a:r>
                        <a:rPr kumimoji="1" lang="ja-JP" altLang="en-US" sz="2800" dirty="0" smtClean="0"/>
                        <a:t>歩行器使用し，移動を行っていた．</a:t>
                      </a:r>
                      <a:endParaRPr kumimoji="1" lang="en-US" altLang="ja-JP" sz="2800" dirty="0" smtClean="0"/>
                    </a:p>
                    <a:p>
                      <a:r>
                        <a:rPr kumimoji="1" lang="ja-JP" altLang="en-US" sz="2800" dirty="0" smtClean="0"/>
                        <a:t>食事は常食を自力摂取していた．</a:t>
                      </a:r>
                      <a:endParaRPr kumimoji="1" lang="ja-JP" altLang="en-US" sz="2800" dirty="0"/>
                    </a:p>
                  </a:txBody>
                  <a:tcPr anchor="ctr"/>
                </a:tc>
              </a:tr>
            </a:tbl>
          </a:graphicData>
        </a:graphic>
      </p:graphicFrame>
    </p:spTree>
    <p:extLst>
      <p:ext uri="{BB962C8B-B14F-4D97-AF65-F5344CB8AC3E}">
        <p14:creationId xmlns:p14="http://schemas.microsoft.com/office/powerpoint/2010/main" val="19416332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kiko\Desktop\基本情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1630"/>
            <a:ext cx="9108504" cy="267414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記入例</a:t>
            </a:r>
            <a:endParaRPr lang="en-US" altLang="ja-JP" dirty="0" smtClean="0">
              <a:solidFill>
                <a:schemeClr val="bg1"/>
              </a:solidFill>
            </a:endParaRPr>
          </a:p>
        </p:txBody>
      </p:sp>
    </p:spTree>
    <p:extLst>
      <p:ext uri="{BB962C8B-B14F-4D97-AF65-F5344CB8AC3E}">
        <p14:creationId xmlns:p14="http://schemas.microsoft.com/office/powerpoint/2010/main" val="26783064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栄養状態</a:t>
            </a:r>
            <a:endParaRPr kumimoji="1" lang="ja-JP" altLang="en-US" sz="4400" b="0" dirty="0">
              <a:solidFill>
                <a:schemeClr val="bg1"/>
              </a:solidFill>
            </a:endParaRPr>
          </a:p>
        </p:txBody>
      </p:sp>
    </p:spTree>
    <p:extLst>
      <p:ext uri="{BB962C8B-B14F-4D97-AF65-F5344CB8AC3E}">
        <p14:creationId xmlns:p14="http://schemas.microsoft.com/office/powerpoint/2010/main" val="42202667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1226950"/>
              </p:ext>
            </p:extLst>
          </p:nvPr>
        </p:nvGraphicFramePr>
        <p:xfrm>
          <a:off x="251520" y="1200150"/>
          <a:ext cx="8640960" cy="3444240"/>
        </p:xfrm>
        <a:graphic>
          <a:graphicData uri="http://schemas.openxmlformats.org/drawingml/2006/table">
            <a:tbl>
              <a:tblPr bandRow="1">
                <a:tableStyleId>{5C22544A-7EE6-4342-B048-85BDC9FD1C3A}</a:tableStyleId>
              </a:tblPr>
              <a:tblGrid>
                <a:gridCol w="2052260"/>
                <a:gridCol w="6588700"/>
              </a:tblGrid>
              <a:tr h="370840">
                <a:tc>
                  <a:txBody>
                    <a:bodyPr/>
                    <a:lstStyle/>
                    <a:p>
                      <a:r>
                        <a:rPr kumimoji="1" lang="ja-JP" altLang="en-US" sz="2800" dirty="0" smtClean="0"/>
                        <a:t>経口</a:t>
                      </a:r>
                      <a:endParaRPr kumimoji="1" lang="ja-JP" altLang="en-US" sz="2800" dirty="0"/>
                    </a:p>
                  </a:txBody>
                  <a:tcPr/>
                </a:tc>
                <a:tc>
                  <a:txBody>
                    <a:bodyPr/>
                    <a:lstStyle/>
                    <a:p>
                      <a:r>
                        <a:rPr kumimoji="1" lang="ja-JP" altLang="en-US" sz="2800" dirty="0" smtClean="0"/>
                        <a:t>ＳＴのリハビリ時のみ，ゼリーを摂取</a:t>
                      </a:r>
                      <a:endParaRPr kumimoji="1" lang="ja-JP" altLang="en-US" sz="2800" dirty="0"/>
                    </a:p>
                  </a:txBody>
                  <a:tcPr/>
                </a:tc>
              </a:tr>
              <a:tr h="370840">
                <a:tc>
                  <a:txBody>
                    <a:bodyPr/>
                    <a:lstStyle/>
                    <a:p>
                      <a:r>
                        <a:rPr kumimoji="1" lang="ja-JP" altLang="en-US" sz="2800" dirty="0" smtClean="0"/>
                        <a:t>経腸栄養</a:t>
                      </a:r>
                      <a:endParaRPr kumimoji="1" lang="ja-JP" altLang="en-US" sz="2800" dirty="0"/>
                    </a:p>
                  </a:txBody>
                  <a:tcPr/>
                </a:tc>
                <a:tc>
                  <a:txBody>
                    <a:bodyPr/>
                    <a:lstStyle/>
                    <a:p>
                      <a:r>
                        <a:rPr kumimoji="1" lang="ja-JP" altLang="en-US" sz="2800" dirty="0" smtClean="0"/>
                        <a:t>胃瘻より３回注入</a:t>
                      </a:r>
                      <a:endParaRPr kumimoji="1" lang="ja-JP" altLang="en-US" sz="2800" dirty="0"/>
                    </a:p>
                  </a:txBody>
                  <a:tcPr/>
                </a:tc>
              </a:tr>
              <a:tr h="370840">
                <a:tc>
                  <a:txBody>
                    <a:bodyPr/>
                    <a:lstStyle/>
                    <a:p>
                      <a:r>
                        <a:rPr kumimoji="1" lang="ja-JP" altLang="en-US" sz="2800" dirty="0" smtClean="0"/>
                        <a:t>制限指示</a:t>
                      </a:r>
                      <a:endParaRPr kumimoji="1" lang="ja-JP" altLang="en-US" sz="2800" dirty="0"/>
                    </a:p>
                  </a:txBody>
                  <a:tcPr/>
                </a:tc>
                <a:tc>
                  <a:txBody>
                    <a:bodyPr/>
                    <a:lstStyle/>
                    <a:p>
                      <a:r>
                        <a:rPr kumimoji="1" lang="ja-JP" altLang="en-US" sz="2800" dirty="0" smtClean="0"/>
                        <a:t>高血圧の為，「塩分６ｇ」の制限</a:t>
                      </a:r>
                      <a:endParaRPr kumimoji="1" lang="ja-JP" altLang="en-US" sz="2800" dirty="0"/>
                    </a:p>
                  </a:txBody>
                  <a:tcPr/>
                </a:tc>
              </a:tr>
              <a:tr h="370840">
                <a:tc>
                  <a:txBody>
                    <a:bodyPr/>
                    <a:lstStyle/>
                    <a:p>
                      <a:r>
                        <a:rPr kumimoji="1" lang="ja-JP" altLang="en-US" sz="2800" dirty="0" smtClean="0"/>
                        <a:t>必要栄養量</a:t>
                      </a:r>
                      <a:endParaRPr kumimoji="1" lang="ja-JP" altLang="en-US" sz="2800" dirty="0"/>
                    </a:p>
                  </a:txBody>
                  <a:tcPr/>
                </a:tc>
                <a:tc>
                  <a:txBody>
                    <a:bodyPr/>
                    <a:lstStyle/>
                    <a:p>
                      <a:r>
                        <a:rPr kumimoji="1" lang="ja-JP" altLang="en-US" sz="2800" dirty="0" smtClean="0"/>
                        <a:t>エネルギー「</a:t>
                      </a:r>
                      <a:r>
                        <a:rPr kumimoji="1" lang="en-US" altLang="ja-JP" sz="2800" dirty="0" smtClean="0"/>
                        <a:t>1300kcal</a:t>
                      </a:r>
                      <a:r>
                        <a:rPr kumimoji="1" lang="ja-JP" altLang="en-US" sz="2800" dirty="0" smtClean="0"/>
                        <a:t>」</a:t>
                      </a:r>
                      <a:endParaRPr kumimoji="1" lang="en-US" altLang="ja-JP" sz="2800" dirty="0" smtClean="0"/>
                    </a:p>
                    <a:p>
                      <a:r>
                        <a:rPr kumimoji="1" lang="ja-JP" altLang="en-US" sz="2800" dirty="0" smtClean="0"/>
                        <a:t>蛋白質「</a:t>
                      </a:r>
                      <a:r>
                        <a:rPr kumimoji="1" lang="en-US" altLang="ja-JP" sz="2800" dirty="0" smtClean="0"/>
                        <a:t>50</a:t>
                      </a:r>
                      <a:r>
                        <a:rPr kumimoji="1" lang="ja-JP" altLang="en-US" sz="2800" dirty="0" smtClean="0"/>
                        <a:t>ｇ」</a:t>
                      </a:r>
                      <a:endParaRPr kumimoji="1" lang="en-US" altLang="ja-JP" sz="2800" dirty="0" smtClean="0"/>
                    </a:p>
                    <a:p>
                      <a:r>
                        <a:rPr kumimoji="1" lang="ja-JP" altLang="en-US" sz="2800" dirty="0" smtClean="0"/>
                        <a:t>水分「</a:t>
                      </a:r>
                      <a:r>
                        <a:rPr kumimoji="1" lang="en-US" altLang="ja-JP" sz="2800" dirty="0" smtClean="0"/>
                        <a:t>1500</a:t>
                      </a:r>
                      <a:r>
                        <a:rPr kumimoji="1" lang="ja-JP" altLang="en-US" sz="2800" dirty="0" smtClean="0"/>
                        <a:t>ｍｌ」</a:t>
                      </a:r>
                    </a:p>
                  </a:txBody>
                  <a:tcPr/>
                </a:tc>
              </a:tr>
              <a:tr h="370840">
                <a:tc>
                  <a:txBody>
                    <a:bodyPr/>
                    <a:lstStyle/>
                    <a:p>
                      <a:r>
                        <a:rPr kumimoji="1" lang="ja-JP" altLang="en-US" sz="2800" dirty="0" smtClean="0"/>
                        <a:t>禁止食品</a:t>
                      </a:r>
                      <a:endParaRPr kumimoji="1" lang="ja-JP" altLang="en-US" sz="2800" dirty="0"/>
                    </a:p>
                  </a:txBody>
                  <a:tcPr/>
                </a:tc>
                <a:tc>
                  <a:txBody>
                    <a:bodyPr/>
                    <a:lstStyle/>
                    <a:p>
                      <a:r>
                        <a:rPr kumimoji="1" lang="ja-JP" altLang="en-US" sz="2800" dirty="0" smtClean="0"/>
                        <a:t>無し</a:t>
                      </a:r>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栄養管理方法・栄養量・禁止食品</a:t>
            </a:r>
            <a:endParaRPr lang="en-US" altLang="ja-JP" dirty="0" smtClean="0">
              <a:solidFill>
                <a:schemeClr val="bg1"/>
              </a:solidFill>
            </a:endParaRPr>
          </a:p>
        </p:txBody>
      </p:sp>
    </p:spTree>
    <p:extLst>
      <p:ext uri="{BB962C8B-B14F-4D97-AF65-F5344CB8AC3E}">
        <p14:creationId xmlns:p14="http://schemas.microsoft.com/office/powerpoint/2010/main" val="20263730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256616505"/>
              </p:ext>
            </p:extLst>
          </p:nvPr>
        </p:nvGraphicFramePr>
        <p:xfrm>
          <a:off x="251520" y="1123950"/>
          <a:ext cx="4129019" cy="2895600"/>
        </p:xfrm>
        <a:graphic>
          <a:graphicData uri="http://schemas.openxmlformats.org/drawingml/2006/table">
            <a:tbl>
              <a:tblPr firstRow="1" bandRow="1">
                <a:tableStyleId>{5C22544A-7EE6-4342-B048-85BDC9FD1C3A}</a:tableStyleId>
              </a:tblPr>
              <a:tblGrid>
                <a:gridCol w="2173169"/>
                <a:gridCol w="1955850"/>
              </a:tblGrid>
              <a:tr h="370840">
                <a:tc gridSpan="2">
                  <a:txBody>
                    <a:bodyPr/>
                    <a:lstStyle/>
                    <a:p>
                      <a:r>
                        <a:rPr kumimoji="1" lang="ja-JP" altLang="en-US" sz="3200" dirty="0" smtClean="0"/>
                        <a:t>〇〇〇（商品名）</a:t>
                      </a:r>
                      <a:endParaRPr kumimoji="1" lang="ja-JP" altLang="en-US" sz="3200" dirty="0"/>
                    </a:p>
                  </a:txBody>
                  <a:tcPr/>
                </a:tc>
                <a:tc hMerge="1">
                  <a:txBody>
                    <a:bodyPr/>
                    <a:lstStyle/>
                    <a:p>
                      <a:endParaRPr kumimoji="1" lang="ja-JP" altLang="en-US"/>
                    </a:p>
                  </a:txBody>
                  <a:tcPr/>
                </a:tc>
              </a:tr>
              <a:tr h="370840">
                <a:tc gridSpan="2">
                  <a:txBody>
                    <a:bodyPr/>
                    <a:lstStyle/>
                    <a:p>
                      <a:r>
                        <a:rPr kumimoji="1" lang="ja-JP" altLang="en-US" sz="3200" dirty="0" smtClean="0"/>
                        <a:t>１パック（</a:t>
                      </a:r>
                      <a:r>
                        <a:rPr kumimoji="1" lang="en-US" altLang="ja-JP" sz="3200" dirty="0" smtClean="0"/>
                        <a:t>333</a:t>
                      </a:r>
                      <a:r>
                        <a:rPr kumimoji="1" lang="ja-JP" altLang="en-US" sz="3200" dirty="0" smtClean="0"/>
                        <a:t>ｍｌ）あたり</a:t>
                      </a:r>
                      <a:endParaRPr kumimoji="1" lang="ja-JP" altLang="en-US" sz="32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3200" dirty="0" smtClean="0"/>
                    </a:p>
                  </a:txBody>
                  <a:tcPr/>
                </a:tc>
              </a:tr>
              <a:tr h="370840">
                <a:tc>
                  <a:txBody>
                    <a:bodyPr/>
                    <a:lstStyle/>
                    <a:p>
                      <a:r>
                        <a:rPr kumimoji="1" lang="ja-JP" altLang="en-US" sz="3200" dirty="0" smtClean="0"/>
                        <a:t>エネルギー</a:t>
                      </a:r>
                      <a:endParaRPr kumimoji="1" lang="ja-JP"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3200" dirty="0" smtClean="0"/>
                        <a:t>500kcal</a:t>
                      </a:r>
                    </a:p>
                  </a:txBody>
                  <a:tcPr/>
                </a:tc>
              </a:tr>
              <a:tr h="370840">
                <a:tc>
                  <a:txBody>
                    <a:bodyPr/>
                    <a:lstStyle/>
                    <a:p>
                      <a:r>
                        <a:rPr lang="ja-JP" altLang="en-US" sz="3200" dirty="0" smtClean="0"/>
                        <a:t>蛋白質</a:t>
                      </a:r>
                      <a:endParaRPr kumimoji="1" lang="ja-JP" altLang="en-US" sz="3200" dirty="0"/>
                    </a:p>
                  </a:txBody>
                  <a:tcPr/>
                </a:tc>
                <a:tc>
                  <a:txBody>
                    <a:bodyPr/>
                    <a:lstStyle/>
                    <a:p>
                      <a:r>
                        <a:rPr lang="en-US" altLang="ja-JP" sz="3200" dirty="0" smtClean="0"/>
                        <a:t>20.0</a:t>
                      </a:r>
                      <a:r>
                        <a:rPr lang="ja-JP" altLang="en-US" sz="3200" dirty="0" smtClean="0"/>
                        <a:t>ｇ</a:t>
                      </a:r>
                      <a:endParaRPr kumimoji="1" lang="ja-JP" altLang="en-US" sz="3200" dirty="0"/>
                    </a:p>
                  </a:txBody>
                  <a:tcPr/>
                </a:tc>
              </a:tr>
              <a:tr h="370840">
                <a:tc>
                  <a:txBody>
                    <a:bodyPr/>
                    <a:lstStyle/>
                    <a:p>
                      <a:r>
                        <a:rPr lang="ja-JP" altLang="en-US" sz="3200" dirty="0" smtClean="0"/>
                        <a:t>水分</a:t>
                      </a:r>
                      <a:endParaRPr kumimoji="1" lang="ja-JP"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3200" dirty="0" smtClean="0"/>
                        <a:t>256.0ml</a:t>
                      </a:r>
                    </a:p>
                  </a:txBody>
                  <a:tcPr/>
                </a:tc>
              </a:tr>
            </a:tbl>
          </a:graphicData>
        </a:graphic>
      </p:graphicFrame>
      <p:sp>
        <p:nvSpPr>
          <p:cNvPr id="5" name="テキスト ボックス 4"/>
          <p:cNvSpPr txBox="1"/>
          <p:nvPr/>
        </p:nvSpPr>
        <p:spPr>
          <a:xfrm>
            <a:off x="4716016" y="1448365"/>
            <a:ext cx="4176464" cy="2246769"/>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smtClean="0"/>
              <a:t>エネルギー</a:t>
            </a:r>
            <a:r>
              <a:rPr lang="en-US" altLang="ja-JP" sz="2800" dirty="0" smtClean="0"/>
              <a:t>1.5kcal/ml</a:t>
            </a:r>
            <a:r>
              <a:rPr lang="ja-JP" altLang="en-US" sz="2800" dirty="0" smtClean="0"/>
              <a:t>の経腸栄養剤</a:t>
            </a:r>
            <a:endParaRPr lang="en-US" altLang="ja-JP" sz="2800" dirty="0" smtClean="0"/>
          </a:p>
          <a:p>
            <a:pPr marL="457200" indent="-457200">
              <a:buFont typeface="Arial" panose="020B0604020202020204" pitchFamily="34" charset="0"/>
              <a:buChar char="•"/>
            </a:pPr>
            <a:r>
              <a:rPr lang="ja-JP" altLang="en-US" sz="2800" dirty="0" smtClean="0"/>
              <a:t>液体形状栄養剤を使用</a:t>
            </a:r>
            <a:endParaRPr lang="en-US" altLang="ja-JP" sz="2800" dirty="0" smtClean="0"/>
          </a:p>
          <a:p>
            <a:pPr marL="457200" indent="-457200">
              <a:buFont typeface="Arial" panose="020B0604020202020204" pitchFamily="34" charset="0"/>
              <a:buChar char="•"/>
            </a:pPr>
            <a:r>
              <a:rPr lang="ja-JP" altLang="en-US" sz="2800" dirty="0" smtClean="0"/>
              <a:t>１パック</a:t>
            </a:r>
            <a:r>
              <a:rPr lang="en-US" altLang="ja-JP" sz="2800" dirty="0" smtClean="0"/>
              <a:t>×</a:t>
            </a:r>
            <a:r>
              <a:rPr lang="ja-JP" altLang="en-US" sz="2800" dirty="0" smtClean="0"/>
              <a:t>３／日</a:t>
            </a:r>
            <a:endParaRPr kumimoji="1" lang="en-US" altLang="ja-JP" sz="2800" dirty="0" smtClean="0"/>
          </a:p>
          <a:p>
            <a:pPr marL="457200" indent="-457200">
              <a:buFont typeface="Arial" panose="020B0604020202020204" pitchFamily="34" charset="0"/>
              <a:buChar char="•"/>
            </a:pPr>
            <a:r>
              <a:rPr lang="ja-JP" altLang="en-US" sz="2800" dirty="0"/>
              <a:t>白湯</a:t>
            </a:r>
            <a:r>
              <a:rPr lang="en-US" altLang="ja-JP" sz="2800" dirty="0"/>
              <a:t>250</a:t>
            </a:r>
            <a:r>
              <a:rPr lang="ja-JP" altLang="en-US" sz="2800" dirty="0"/>
              <a:t>ｍｌ</a:t>
            </a:r>
            <a:r>
              <a:rPr lang="en-US" altLang="ja-JP" sz="2800" dirty="0"/>
              <a:t>×</a:t>
            </a:r>
            <a:r>
              <a:rPr lang="en-US" altLang="ja-JP" sz="2800" dirty="0" smtClean="0"/>
              <a:t>3</a:t>
            </a:r>
            <a:r>
              <a:rPr lang="ja-JP" altLang="en-US" sz="2800" dirty="0" smtClean="0"/>
              <a:t>／日</a:t>
            </a:r>
            <a:endParaRPr kumimoji="1" lang="en-US" altLang="ja-JP" sz="2800" dirty="0" smtClean="0"/>
          </a:p>
        </p:txBody>
      </p:sp>
      <p:sp>
        <p:nvSpPr>
          <p:cNvPr id="6"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経腸</a:t>
            </a:r>
            <a:r>
              <a:rPr lang="ja-JP" altLang="en-US" dirty="0" smtClean="0">
                <a:solidFill>
                  <a:schemeClr val="bg1"/>
                </a:solidFill>
              </a:rPr>
              <a:t>栄養剤</a:t>
            </a:r>
            <a:r>
              <a:rPr lang="ja-JP" altLang="en-US" dirty="0">
                <a:solidFill>
                  <a:schemeClr val="bg1"/>
                </a:solidFill>
              </a:rPr>
              <a:t>　</a:t>
            </a:r>
            <a:endParaRPr lang="en-US" altLang="ja-JP" dirty="0" smtClean="0">
              <a:solidFill>
                <a:schemeClr val="bg1"/>
              </a:solidFill>
            </a:endParaRPr>
          </a:p>
        </p:txBody>
      </p:sp>
      <p:sp>
        <p:nvSpPr>
          <p:cNvPr id="4" name="テキスト ボックス 3"/>
          <p:cNvSpPr txBox="1"/>
          <p:nvPr/>
        </p:nvSpPr>
        <p:spPr>
          <a:xfrm>
            <a:off x="827584" y="4137923"/>
            <a:ext cx="7488832" cy="954107"/>
          </a:xfrm>
          <a:prstGeom prst="rect">
            <a:avLst/>
          </a:prstGeom>
          <a:noFill/>
          <a:ln>
            <a:solidFill>
              <a:schemeClr val="accent1"/>
            </a:solidFill>
          </a:ln>
        </p:spPr>
        <p:txBody>
          <a:bodyPr wrap="square" rtlCol="0">
            <a:spAutoFit/>
          </a:bodyPr>
          <a:lstStyle/>
          <a:p>
            <a:r>
              <a:rPr lang="ja-JP" altLang="en-US" sz="2800" dirty="0" smtClean="0"/>
              <a:t> 使用した経腸栄養剤の商品名が必要な情報なら，下記のコメント欄へ記載する．</a:t>
            </a:r>
            <a:endParaRPr kumimoji="1" lang="ja-JP" altLang="en-US" sz="2800" dirty="0"/>
          </a:p>
        </p:txBody>
      </p:sp>
    </p:spTree>
    <p:extLst>
      <p:ext uri="{BB962C8B-B14F-4D97-AF65-F5344CB8AC3E}">
        <p14:creationId xmlns:p14="http://schemas.microsoft.com/office/powerpoint/2010/main" val="24470139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2009" y="3009022"/>
            <a:ext cx="8964487" cy="1938992"/>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t> 入院時の体重が「４４</a:t>
            </a:r>
            <a:r>
              <a:rPr lang="en-US" altLang="ja-JP" sz="2400" dirty="0"/>
              <a:t>.</a:t>
            </a:r>
            <a:r>
              <a:rPr lang="ja-JP" altLang="en-US" sz="2400" dirty="0"/>
              <a:t>６ｋｇ」</a:t>
            </a:r>
            <a:r>
              <a:rPr lang="ja-JP" altLang="en-US" sz="2400" dirty="0" smtClean="0"/>
              <a:t>で，現体重</a:t>
            </a:r>
            <a:r>
              <a:rPr lang="ja-JP" altLang="en-US" sz="2400" dirty="0"/>
              <a:t>が「３３</a:t>
            </a:r>
            <a:r>
              <a:rPr lang="en-US" altLang="ja-JP" sz="2400" dirty="0"/>
              <a:t>.</a:t>
            </a:r>
            <a:r>
              <a:rPr lang="ja-JP" altLang="en-US" sz="2400" dirty="0"/>
              <a:t>３ｋｇ」と低下して</a:t>
            </a:r>
            <a:r>
              <a:rPr lang="ja-JP" altLang="en-US" sz="2400" dirty="0" smtClean="0"/>
              <a:t>おり，</a:t>
            </a:r>
            <a:r>
              <a:rPr lang="en-US" altLang="ja-JP" sz="2400" u="sng" dirty="0" smtClean="0"/>
              <a:t>BMI</a:t>
            </a:r>
            <a:r>
              <a:rPr lang="ja-JP" altLang="en-US" sz="2400" u="sng" dirty="0"/>
              <a:t>が１３</a:t>
            </a:r>
            <a:r>
              <a:rPr lang="en-US" altLang="ja-JP" sz="2400" u="sng" dirty="0"/>
              <a:t>.</a:t>
            </a:r>
            <a:r>
              <a:rPr lang="ja-JP" altLang="en-US" sz="2400" u="sng" dirty="0"/>
              <a:t>９と１８</a:t>
            </a:r>
            <a:r>
              <a:rPr lang="en-US" altLang="ja-JP" sz="2400" u="sng" dirty="0"/>
              <a:t>.</a:t>
            </a:r>
            <a:r>
              <a:rPr lang="ja-JP" altLang="en-US" sz="2400" u="sng" dirty="0"/>
              <a:t>５よりとても低い</a:t>
            </a:r>
            <a:r>
              <a:rPr lang="ja-JP" altLang="en-US" sz="2400" dirty="0"/>
              <a:t>ということ</a:t>
            </a:r>
            <a:r>
              <a:rPr lang="ja-JP" altLang="en-US" sz="2400" dirty="0" smtClean="0"/>
              <a:t>で，「</a:t>
            </a:r>
            <a:r>
              <a:rPr lang="ja-JP" altLang="en-US" sz="2400" dirty="0"/>
              <a:t>やせ</a:t>
            </a:r>
            <a:r>
              <a:rPr lang="ja-JP" altLang="en-US" sz="2400" dirty="0" smtClean="0"/>
              <a:t>」になる．</a:t>
            </a:r>
            <a:endParaRPr lang="ja-JP" altLang="en-US" sz="2400" dirty="0"/>
          </a:p>
          <a:p>
            <a:pPr marL="342900" indent="-342900">
              <a:buFont typeface="Arial" panose="020B0604020202020204" pitchFamily="34" charset="0"/>
              <a:buChar char="•"/>
            </a:pPr>
            <a:endParaRPr lang="en-US" altLang="ja-JP" sz="2400" dirty="0" smtClean="0">
              <a:solidFill>
                <a:srgbClr val="FF0000"/>
              </a:solidFill>
            </a:endParaRPr>
          </a:p>
          <a:p>
            <a:pPr marL="342900" indent="-342900">
              <a:buFont typeface="Arial" panose="020B0604020202020204" pitchFamily="34" charset="0"/>
              <a:buChar char="•"/>
            </a:pPr>
            <a:r>
              <a:rPr lang="ja-JP" altLang="en-US" sz="2400" dirty="0" smtClean="0">
                <a:solidFill>
                  <a:srgbClr val="FF0000"/>
                </a:solidFill>
              </a:rPr>
              <a:t>言語聴覚士の練習でゼリーを摂取しているが，栄養摂取は胃瘻からのみなので，栄養管理方法は「経口なし」にチェックが</a:t>
            </a:r>
            <a:r>
              <a:rPr lang="ja-JP" altLang="en-US" sz="2400" dirty="0">
                <a:solidFill>
                  <a:srgbClr val="FF0000"/>
                </a:solidFill>
              </a:rPr>
              <a:t>入る</a:t>
            </a:r>
            <a:r>
              <a:rPr lang="ja-JP" altLang="en-US" sz="2400" dirty="0" smtClean="0">
                <a:solidFill>
                  <a:srgbClr val="FF0000"/>
                </a:solidFill>
              </a:rPr>
              <a:t>．</a:t>
            </a:r>
            <a:endParaRPr lang="en-US" altLang="ja-JP" sz="2400" dirty="0" smtClean="0">
              <a:solidFill>
                <a:srgbClr val="FF0000"/>
              </a:solidFill>
            </a:endParaRPr>
          </a:p>
        </p:txBody>
      </p:sp>
      <p:sp>
        <p:nvSpPr>
          <p:cNvPr id="7"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記入例</a:t>
            </a:r>
            <a:endParaRPr lang="en-US" altLang="ja-JP" dirty="0" smtClean="0">
              <a:solidFill>
                <a:schemeClr val="bg1"/>
              </a:solidFill>
            </a:endParaRPr>
          </a:p>
        </p:txBody>
      </p:sp>
      <p:pic>
        <p:nvPicPr>
          <p:cNvPr id="2" name="Picture 2" descr="C:\Users\akiko\Desktop\栄養.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46154"/>
            <a:ext cx="9071991" cy="198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25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３</a:t>
            </a:r>
            <a:r>
              <a:rPr lang="ja-JP" altLang="en-US" dirty="0" smtClean="0">
                <a:solidFill>
                  <a:schemeClr val="bg1"/>
                </a:solidFill>
              </a:rPr>
              <a:t>　既往歴</a:t>
            </a:r>
            <a:endParaRPr kumimoji="1" lang="ja-JP" altLang="en-US" dirty="0">
              <a:solidFill>
                <a:schemeClr val="bg1"/>
              </a:solidFill>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602764549"/>
              </p:ext>
            </p:extLst>
          </p:nvPr>
        </p:nvGraphicFramePr>
        <p:xfrm>
          <a:off x="251520" y="1016094"/>
          <a:ext cx="8640960" cy="3931920"/>
        </p:xfrm>
        <a:graphic>
          <a:graphicData uri="http://schemas.openxmlformats.org/drawingml/2006/table">
            <a:tbl>
              <a:tblPr bandRow="1">
                <a:tableStyleId>{5C22544A-7EE6-4342-B048-85BDC9FD1C3A}</a:tableStyleId>
              </a:tblPr>
              <a:tblGrid>
                <a:gridCol w="2448272"/>
                <a:gridCol w="6192688"/>
              </a:tblGrid>
              <a:tr h="370840">
                <a:tc>
                  <a:txBody>
                    <a:bodyPr/>
                    <a:lstStyle/>
                    <a:p>
                      <a:r>
                        <a:rPr kumimoji="1" lang="ja-JP" altLang="en-US" sz="2800" dirty="0" smtClean="0"/>
                        <a:t>□ 脳血管疾患</a:t>
                      </a:r>
                      <a:endParaRPr kumimoji="1" lang="ja-JP" altLang="en-US" sz="2800" dirty="0"/>
                    </a:p>
                  </a:txBody>
                  <a:tcPr anchor="ctr"/>
                </a:tc>
                <a:tc>
                  <a:txBody>
                    <a:bodyPr/>
                    <a:lstStyle/>
                    <a:p>
                      <a:pPr marL="457200" indent="-457200">
                        <a:buFont typeface="Arial" panose="020B0604020202020204" pitchFamily="34" charset="0"/>
                        <a:buChar char="•"/>
                      </a:pPr>
                      <a:r>
                        <a:rPr kumimoji="1" lang="ja-JP" altLang="en-US" sz="2600" dirty="0" smtClean="0"/>
                        <a:t>嚥下関連筋に麻痺があり，摂食嚥下障害の重症化が疑われる．</a:t>
                      </a:r>
                    </a:p>
                  </a:txBody>
                  <a:tcPr/>
                </a:tc>
              </a:tr>
              <a:tr h="370840">
                <a:tc>
                  <a:txBody>
                    <a:bodyPr/>
                    <a:lstStyle/>
                    <a:p>
                      <a:r>
                        <a:rPr kumimoji="1" lang="ja-JP" altLang="en-US" sz="2800" dirty="0" smtClean="0"/>
                        <a:t>□</a:t>
                      </a:r>
                      <a:r>
                        <a:rPr kumimoji="1" lang="ja-JP" altLang="en-US" sz="2800" baseline="0" dirty="0" smtClean="0"/>
                        <a:t> </a:t>
                      </a:r>
                      <a:r>
                        <a:rPr kumimoji="1" lang="ja-JP" altLang="en-US" sz="2800" dirty="0" smtClean="0"/>
                        <a:t>肺炎</a:t>
                      </a:r>
                      <a:endParaRPr kumimoji="1" lang="ja-JP" altLang="en-US" sz="2800" dirty="0"/>
                    </a:p>
                  </a:txBody>
                  <a:tcPr anchor="ctr"/>
                </a:tc>
                <a:tc>
                  <a:txBody>
                    <a:bodyPr/>
                    <a:lstStyle/>
                    <a:p>
                      <a:pPr marL="457200" indent="-457200">
                        <a:buFont typeface="Arial" panose="020B0604020202020204" pitchFamily="34" charset="0"/>
                        <a:buChar char="•"/>
                      </a:pPr>
                      <a:r>
                        <a:rPr kumimoji="1" lang="ja-JP" altLang="en-US" sz="2600" dirty="0" smtClean="0"/>
                        <a:t>繰り返すようなら，摂食嚥下障害の重篤化，</a:t>
                      </a:r>
                      <a:r>
                        <a:rPr kumimoji="1" lang="en-US" altLang="ja-JP" sz="2600" dirty="0" smtClean="0"/>
                        <a:t>ADL</a:t>
                      </a:r>
                      <a:r>
                        <a:rPr kumimoji="1" lang="ja-JP" altLang="en-US" sz="2600" dirty="0" smtClean="0"/>
                        <a:t>の低下，低栄養が考えられる．</a:t>
                      </a:r>
                      <a:endParaRPr kumimoji="1" lang="ja-JP" altLang="en-US" sz="2600" dirty="0"/>
                    </a:p>
                  </a:txBody>
                  <a:tcPr/>
                </a:tc>
              </a:tr>
              <a:tr h="370840">
                <a:tc>
                  <a:txBody>
                    <a:bodyPr/>
                    <a:lstStyle/>
                    <a:p>
                      <a:r>
                        <a:rPr kumimoji="1" lang="ja-JP" altLang="en-US" sz="2800" dirty="0" smtClean="0"/>
                        <a:t>□ 消化器疾患</a:t>
                      </a:r>
                      <a:endParaRPr kumimoji="1" lang="ja-JP" altLang="en-US" sz="2800" dirty="0"/>
                    </a:p>
                  </a:txBody>
                  <a:tcPr anchor="ctr"/>
                </a:tc>
                <a:tc>
                  <a:txBody>
                    <a:bodyPr/>
                    <a:lstStyle/>
                    <a:p>
                      <a:pPr marL="457200" indent="-457200">
                        <a:buFont typeface="Arial" panose="020B0604020202020204" pitchFamily="34" charset="0"/>
                        <a:buChar char="•"/>
                      </a:pPr>
                      <a:r>
                        <a:rPr kumimoji="1" lang="ja-JP" altLang="en-US" sz="2600" dirty="0" smtClean="0"/>
                        <a:t>逆流性誤嚥や食形態の制限，低栄養が考えられる．</a:t>
                      </a:r>
                    </a:p>
                  </a:txBody>
                  <a:tcPr/>
                </a:tc>
              </a:tr>
              <a:tr h="370840">
                <a:tc>
                  <a:txBody>
                    <a:bodyPr/>
                    <a:lstStyle/>
                    <a:p>
                      <a:r>
                        <a:rPr kumimoji="1" lang="ja-JP" altLang="en-US" sz="2800" dirty="0" smtClean="0"/>
                        <a:t>□ がん</a:t>
                      </a:r>
                      <a:endParaRPr kumimoji="1" lang="ja-JP" altLang="en-US" sz="2800" dirty="0"/>
                    </a:p>
                  </a:txBody>
                  <a:tcPr anchor="ctr"/>
                </a:tc>
                <a:tc>
                  <a:txBody>
                    <a:bodyPr/>
                    <a:lstStyle/>
                    <a:p>
                      <a:pPr marL="457200" indent="-457200">
                        <a:buFont typeface="Arial" panose="020B0604020202020204" pitchFamily="34" charset="0"/>
                        <a:buChar char="•"/>
                      </a:pPr>
                      <a:r>
                        <a:rPr kumimoji="1" lang="ja-JP" altLang="en-US" sz="2600" dirty="0" smtClean="0"/>
                        <a:t>がんの種類にもよるが，摂食嚥下障害を呈する時がある．また低栄養や食思不振もみられる．</a:t>
                      </a:r>
                      <a:endParaRPr kumimoji="1" lang="ja-JP" altLang="en-US" sz="2600" dirty="0"/>
                    </a:p>
                  </a:txBody>
                  <a:tcPr/>
                </a:tc>
              </a:tr>
            </a:tbl>
          </a:graphicData>
        </a:graphic>
      </p:graphicFrame>
    </p:spTree>
    <p:extLst>
      <p:ext uri="{BB962C8B-B14F-4D97-AF65-F5344CB8AC3E}">
        <p14:creationId xmlns:p14="http://schemas.microsoft.com/office/powerpoint/2010/main" val="42157233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摂食嚥下障害</a:t>
            </a:r>
            <a:endParaRPr kumimoji="1" lang="ja-JP" altLang="en-US" sz="4400" b="0" dirty="0">
              <a:solidFill>
                <a:schemeClr val="bg1"/>
              </a:solidFill>
            </a:endParaRPr>
          </a:p>
        </p:txBody>
      </p:sp>
    </p:spTree>
    <p:extLst>
      <p:ext uri="{BB962C8B-B14F-4D97-AF65-F5344CB8AC3E}">
        <p14:creationId xmlns:p14="http://schemas.microsoft.com/office/powerpoint/2010/main" val="599180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nvPr>
        </p:nvGraphicFramePr>
        <p:xfrm>
          <a:off x="2051720" y="1059582"/>
          <a:ext cx="5040560" cy="1036320"/>
        </p:xfrm>
        <a:graphic>
          <a:graphicData uri="http://schemas.openxmlformats.org/drawingml/2006/table">
            <a:tbl>
              <a:tblPr bandRow="1">
                <a:tableStyleId>{5C22544A-7EE6-4342-B048-85BDC9FD1C3A}</a:tableStyleId>
              </a:tblPr>
              <a:tblGrid>
                <a:gridCol w="1158749"/>
                <a:gridCol w="3881811"/>
              </a:tblGrid>
              <a:tr h="370840">
                <a:tc>
                  <a:txBody>
                    <a:bodyPr/>
                    <a:lstStyle/>
                    <a:p>
                      <a:r>
                        <a:rPr kumimoji="1" lang="ja-JP" altLang="en-US" sz="2800" dirty="0" smtClean="0"/>
                        <a:t>主食</a:t>
                      </a:r>
                      <a:endParaRPr kumimoji="1" lang="ja-JP" altLang="en-US" sz="2800" dirty="0"/>
                    </a:p>
                  </a:txBody>
                  <a:tcPr/>
                </a:tc>
                <a:tc>
                  <a:txBody>
                    <a:bodyPr/>
                    <a:lstStyle/>
                    <a:p>
                      <a:r>
                        <a:rPr kumimoji="1" lang="ja-JP" altLang="en-US" sz="2800" dirty="0" smtClean="0"/>
                        <a:t>無し</a:t>
                      </a:r>
                      <a:endParaRPr kumimoji="1" lang="ja-JP" altLang="en-US" sz="2800" dirty="0"/>
                    </a:p>
                  </a:txBody>
                  <a:tcPr/>
                </a:tc>
              </a:tr>
              <a:tr h="370840">
                <a:tc>
                  <a:txBody>
                    <a:bodyPr/>
                    <a:lstStyle/>
                    <a:p>
                      <a:r>
                        <a:rPr kumimoji="1" lang="ja-JP" altLang="en-US" sz="2800" dirty="0" smtClean="0"/>
                        <a:t>副食</a:t>
                      </a:r>
                      <a:endParaRPr kumimoji="1" lang="ja-JP" altLang="en-US" sz="2800" dirty="0"/>
                    </a:p>
                  </a:txBody>
                  <a:tcPr/>
                </a:tc>
                <a:tc>
                  <a:txBody>
                    <a:bodyPr/>
                    <a:lstStyle/>
                    <a:p>
                      <a:r>
                        <a:rPr kumimoji="1" lang="ja-JP" altLang="en-US" sz="2800" dirty="0" smtClean="0"/>
                        <a:t>ゼリーのみ（コード０ｊ）</a:t>
                      </a:r>
                      <a:endParaRPr kumimoji="1" lang="ja-JP" altLang="en-US" sz="2800" dirty="0"/>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食事内容</a:t>
            </a:r>
            <a:endParaRPr lang="en-US" altLang="ja-JP" dirty="0" smtClean="0">
              <a:solidFill>
                <a:schemeClr val="bg1"/>
              </a:solidFill>
            </a:endParaRPr>
          </a:p>
        </p:txBody>
      </p:sp>
    </p:spTree>
    <p:extLst>
      <p:ext uri="{BB962C8B-B14F-4D97-AF65-F5344CB8AC3E}">
        <p14:creationId xmlns:p14="http://schemas.microsoft.com/office/powerpoint/2010/main" val="6939200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nvPr>
        </p:nvGraphicFramePr>
        <p:xfrm>
          <a:off x="251520" y="1200150"/>
          <a:ext cx="8640960" cy="3531839"/>
        </p:xfrm>
        <a:graphic>
          <a:graphicData uri="http://schemas.openxmlformats.org/drawingml/2006/table">
            <a:tbl>
              <a:tblPr bandRow="1">
                <a:tableStyleId>{5C22544A-7EE6-4342-B048-85BDC9FD1C3A}</a:tableStyleId>
              </a:tblPr>
              <a:tblGrid>
                <a:gridCol w="2808332"/>
                <a:gridCol w="5832628"/>
              </a:tblGrid>
              <a:tr h="813004">
                <a:tc>
                  <a:txBody>
                    <a:bodyPr/>
                    <a:lstStyle/>
                    <a:p>
                      <a:r>
                        <a:rPr kumimoji="1" lang="ja-JP" altLang="en-US" sz="2800" dirty="0" smtClean="0"/>
                        <a:t>場所</a:t>
                      </a:r>
                      <a:endParaRPr kumimoji="1" lang="ja-JP" altLang="en-US" sz="2800" dirty="0"/>
                    </a:p>
                  </a:txBody>
                  <a:tcPr anchor="ctr"/>
                </a:tc>
                <a:tc>
                  <a:txBody>
                    <a:bodyPr/>
                    <a:lstStyle/>
                    <a:p>
                      <a:r>
                        <a:rPr kumimoji="1" lang="ja-JP" altLang="en-US" sz="2800" dirty="0" smtClean="0"/>
                        <a:t>ベッド上</a:t>
                      </a:r>
                      <a:endParaRPr kumimoji="1" lang="ja-JP" altLang="en-US" sz="2800" dirty="0"/>
                    </a:p>
                  </a:txBody>
                  <a:tcPr anchor="ctr"/>
                </a:tc>
              </a:tr>
              <a:tr h="813004">
                <a:tc>
                  <a:txBody>
                    <a:bodyPr/>
                    <a:lstStyle/>
                    <a:p>
                      <a:r>
                        <a:rPr kumimoji="1" lang="ja-JP" altLang="en-US" sz="2800" dirty="0" smtClean="0"/>
                        <a:t>用具</a:t>
                      </a:r>
                      <a:endParaRPr kumimoji="1" lang="ja-JP" altLang="en-US" sz="2800" dirty="0"/>
                    </a:p>
                  </a:txBody>
                  <a:tcPr anchor="ctr"/>
                </a:tc>
                <a:tc>
                  <a:txBody>
                    <a:bodyPr/>
                    <a:lstStyle/>
                    <a:p>
                      <a:r>
                        <a:rPr kumimoji="1" lang="ja-JP" altLang="en-US" sz="2800" dirty="0" smtClean="0"/>
                        <a:t>小スプーン</a:t>
                      </a:r>
                      <a:endParaRPr kumimoji="1" lang="ja-JP" altLang="en-US" sz="2800" dirty="0"/>
                    </a:p>
                  </a:txBody>
                  <a:tcPr anchor="ctr"/>
                </a:tc>
              </a:tr>
              <a:tr h="813004">
                <a:tc>
                  <a:txBody>
                    <a:bodyPr/>
                    <a:lstStyle/>
                    <a:p>
                      <a:r>
                        <a:rPr kumimoji="1" lang="ja-JP" altLang="en-US" sz="2800" dirty="0" smtClean="0"/>
                        <a:t>姿勢</a:t>
                      </a:r>
                      <a:endParaRPr kumimoji="1" lang="ja-JP" altLang="en-US" sz="2800" dirty="0"/>
                    </a:p>
                  </a:txBody>
                  <a:tcPr anchor="ctr"/>
                </a:tc>
                <a:tc>
                  <a:txBody>
                    <a:bodyPr/>
                    <a:lstStyle/>
                    <a:p>
                      <a:r>
                        <a:rPr kumimoji="1" lang="ja-JP" altLang="en-US" sz="2800" dirty="0" smtClean="0"/>
                        <a:t>４５度ベッドアップ</a:t>
                      </a:r>
                      <a:endParaRPr kumimoji="1" lang="ja-JP" altLang="en-US" sz="2800" dirty="0"/>
                    </a:p>
                  </a:txBody>
                  <a:tcPr anchor="ctr"/>
                </a:tc>
              </a:tr>
              <a:tr h="1092827">
                <a:tc>
                  <a:txBody>
                    <a:bodyPr/>
                    <a:lstStyle/>
                    <a:p>
                      <a:r>
                        <a:rPr kumimoji="1" lang="ja-JP" altLang="en-US" sz="2800" dirty="0" smtClean="0"/>
                        <a:t>食事環境の整備</a:t>
                      </a:r>
                      <a:endParaRPr kumimoji="1" lang="ja-JP" altLang="en-US" sz="2800" dirty="0"/>
                    </a:p>
                  </a:txBody>
                  <a:tcPr anchor="ctr"/>
                </a:tc>
                <a:tc>
                  <a:txBody>
                    <a:bodyPr/>
                    <a:lstStyle/>
                    <a:p>
                      <a:r>
                        <a:rPr kumimoji="1" lang="ja-JP" altLang="en-US" sz="2800" dirty="0" smtClean="0"/>
                        <a:t>注意がそれやすいので、静かな環境で食べる</a:t>
                      </a:r>
                      <a:endParaRPr kumimoji="1" lang="ja-JP" altLang="en-US" sz="2800" dirty="0"/>
                    </a:p>
                  </a:txBody>
                  <a:tcPr anchor="ct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食事環境</a:t>
            </a:r>
            <a:endParaRPr lang="en-US" altLang="ja-JP" dirty="0" smtClean="0">
              <a:solidFill>
                <a:schemeClr val="bg1"/>
              </a:solidFill>
            </a:endParaRPr>
          </a:p>
        </p:txBody>
      </p:sp>
    </p:spTree>
    <p:extLst>
      <p:ext uri="{BB962C8B-B14F-4D97-AF65-F5344CB8AC3E}">
        <p14:creationId xmlns:p14="http://schemas.microsoft.com/office/powerpoint/2010/main" val="1547553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029204785"/>
              </p:ext>
            </p:extLst>
          </p:nvPr>
        </p:nvGraphicFramePr>
        <p:xfrm>
          <a:off x="1691680" y="894174"/>
          <a:ext cx="5760640" cy="4053840"/>
        </p:xfrm>
        <a:graphic>
          <a:graphicData uri="http://schemas.openxmlformats.org/drawingml/2006/table">
            <a:tbl>
              <a:tblPr bandRow="1">
                <a:tableStyleId>{5C22544A-7EE6-4342-B048-85BDC9FD1C3A}</a:tableStyleId>
              </a:tblPr>
              <a:tblGrid>
                <a:gridCol w="2592288"/>
                <a:gridCol w="3168352"/>
              </a:tblGrid>
              <a:tr h="485096">
                <a:tc>
                  <a:txBody>
                    <a:bodyPr/>
                    <a:lstStyle/>
                    <a:p>
                      <a:r>
                        <a:rPr kumimoji="1" lang="ja-JP" altLang="en-US" sz="2800" dirty="0" smtClean="0"/>
                        <a:t>食事介助</a:t>
                      </a:r>
                      <a:endParaRPr kumimoji="1" lang="ja-JP" altLang="en-US" sz="2800" dirty="0"/>
                    </a:p>
                  </a:txBody>
                  <a:tcPr/>
                </a:tc>
                <a:tc>
                  <a:txBody>
                    <a:bodyPr/>
                    <a:lstStyle/>
                    <a:p>
                      <a:r>
                        <a:rPr kumimoji="1" lang="ja-JP" altLang="en-US" sz="2800" dirty="0" smtClean="0"/>
                        <a:t>全介助</a:t>
                      </a:r>
                      <a:endParaRPr kumimoji="1" lang="ja-JP" altLang="en-US" sz="2800" dirty="0"/>
                    </a:p>
                  </a:txBody>
                  <a:tcPr/>
                </a:tc>
              </a:tr>
              <a:tr h="485096">
                <a:tc>
                  <a:txBody>
                    <a:bodyPr/>
                    <a:lstStyle/>
                    <a:p>
                      <a:r>
                        <a:rPr kumimoji="1" lang="ja-JP" altLang="en-US" sz="2800" dirty="0" smtClean="0"/>
                        <a:t>食事回数</a:t>
                      </a:r>
                      <a:endParaRPr kumimoji="1" lang="ja-JP" altLang="en-US" sz="2800" dirty="0"/>
                    </a:p>
                  </a:txBody>
                  <a:tcPr/>
                </a:tc>
                <a:tc>
                  <a:txBody>
                    <a:bodyPr/>
                    <a:lstStyle/>
                    <a:p>
                      <a:r>
                        <a:rPr kumimoji="1" lang="en-US" altLang="ja-JP" sz="2800" dirty="0" smtClean="0"/>
                        <a:t>1</a:t>
                      </a:r>
                      <a:r>
                        <a:rPr kumimoji="1" lang="ja-JP" altLang="en-US" sz="2800" dirty="0" smtClean="0"/>
                        <a:t>回／日</a:t>
                      </a:r>
                      <a:endParaRPr kumimoji="1" lang="ja-JP" altLang="en-US" sz="2800" dirty="0"/>
                    </a:p>
                  </a:txBody>
                  <a:tcPr/>
                </a:tc>
              </a:tr>
              <a:tr h="485096">
                <a:tc>
                  <a:txBody>
                    <a:bodyPr/>
                    <a:lstStyle/>
                    <a:p>
                      <a:r>
                        <a:rPr kumimoji="1" lang="ja-JP" altLang="en-US" sz="2800" dirty="0" smtClean="0"/>
                        <a:t>食事時間</a:t>
                      </a:r>
                      <a:endParaRPr kumimoji="1" lang="ja-JP" altLang="en-US" sz="2800" dirty="0"/>
                    </a:p>
                  </a:txBody>
                  <a:tcPr/>
                </a:tc>
                <a:tc>
                  <a:txBody>
                    <a:bodyPr/>
                    <a:lstStyle/>
                    <a:p>
                      <a:r>
                        <a:rPr kumimoji="1" lang="ja-JP" altLang="en-US" sz="2800" dirty="0" smtClean="0"/>
                        <a:t>１５分</a:t>
                      </a:r>
                      <a:endParaRPr kumimoji="1" lang="ja-JP" altLang="en-US" sz="2800" dirty="0"/>
                    </a:p>
                  </a:txBody>
                  <a:tcPr/>
                </a:tc>
              </a:tr>
              <a:tr h="485096">
                <a:tc>
                  <a:txBody>
                    <a:bodyPr/>
                    <a:lstStyle/>
                    <a:p>
                      <a:r>
                        <a:rPr kumimoji="1" lang="ja-JP" altLang="en-US" sz="2800" dirty="0" smtClean="0"/>
                        <a:t>吸引</a:t>
                      </a:r>
                      <a:endParaRPr kumimoji="1" lang="ja-JP" altLang="en-US" sz="2800" dirty="0"/>
                    </a:p>
                  </a:txBody>
                  <a:tcPr/>
                </a:tc>
                <a:tc>
                  <a:txBody>
                    <a:bodyPr/>
                    <a:lstStyle/>
                    <a:p>
                      <a:r>
                        <a:rPr kumimoji="1" lang="ja-JP" altLang="en-US" sz="2800" dirty="0" smtClean="0"/>
                        <a:t>有り</a:t>
                      </a:r>
                      <a:endParaRPr kumimoji="1" lang="ja-JP" altLang="en-US" sz="2800" dirty="0"/>
                    </a:p>
                  </a:txBody>
                  <a:tcPr/>
                </a:tc>
              </a:tr>
              <a:tr h="485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t>ムセ</a:t>
                      </a:r>
                    </a:p>
                  </a:txBody>
                  <a:tcPr/>
                </a:tc>
                <a:tc>
                  <a:txBody>
                    <a:bodyPr/>
                    <a:lstStyle/>
                    <a:p>
                      <a:r>
                        <a:rPr kumimoji="1" lang="ja-JP" altLang="en-US" sz="2800" dirty="0" smtClean="0"/>
                        <a:t>（＋）</a:t>
                      </a:r>
                      <a:endParaRPr kumimoji="1" lang="ja-JP" altLang="en-US" sz="2800" dirty="0"/>
                    </a:p>
                  </a:txBody>
                  <a:tcPr/>
                </a:tc>
              </a:tr>
              <a:tr h="485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t>口腔内残渣</a:t>
                      </a:r>
                    </a:p>
                  </a:txBody>
                  <a:tcPr/>
                </a:tc>
                <a:tc>
                  <a:txBody>
                    <a:bodyPr/>
                    <a:lstStyle/>
                    <a:p>
                      <a:r>
                        <a:rPr kumimoji="1" lang="ja-JP" altLang="en-US" sz="2800" dirty="0" smtClean="0"/>
                        <a:t>（－）</a:t>
                      </a:r>
                      <a:endParaRPr kumimoji="1" lang="ja-JP" altLang="en-US" sz="2800" dirty="0"/>
                    </a:p>
                  </a:txBody>
                  <a:tcPr/>
                </a:tc>
              </a:tr>
              <a:tr h="837289">
                <a:tc>
                  <a:txBody>
                    <a:bodyPr/>
                    <a:lstStyle/>
                    <a:p>
                      <a:r>
                        <a:rPr kumimoji="1" lang="ja-JP" altLang="en-US" sz="2800" dirty="0" smtClean="0"/>
                        <a:t>摂取方法・</a:t>
                      </a:r>
                      <a:endParaRPr kumimoji="1" lang="en-US" altLang="ja-JP" sz="2800" dirty="0" smtClean="0"/>
                    </a:p>
                    <a:p>
                      <a:r>
                        <a:rPr kumimoji="1" lang="ja-JP" altLang="en-US" sz="2800" dirty="0" smtClean="0"/>
                        <a:t>　　　　代償方法</a:t>
                      </a:r>
                      <a:endParaRPr kumimoji="1" lang="ja-JP" altLang="en-US" sz="2800" dirty="0"/>
                    </a:p>
                  </a:txBody>
                  <a:tcPr/>
                </a:tc>
                <a:tc>
                  <a:txBody>
                    <a:bodyPr/>
                    <a:lstStyle/>
                    <a:p>
                      <a:r>
                        <a:rPr kumimoji="1" lang="ja-JP" altLang="en-US" sz="2800" dirty="0" smtClean="0"/>
                        <a:t>複数回嚥下（２回）</a:t>
                      </a:r>
                      <a:endParaRPr kumimoji="1" lang="en-US" altLang="ja-JP" sz="2800" dirty="0" smtClean="0"/>
                    </a:p>
                    <a:p>
                      <a:r>
                        <a:rPr kumimoji="1" lang="ja-JP" altLang="en-US" sz="2800" dirty="0" smtClean="0"/>
                        <a:t>頸部回旋法（左）</a:t>
                      </a:r>
                      <a:endParaRPr kumimoji="1" lang="ja-JP" altLang="en-US" sz="2800" dirty="0"/>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食事状況</a:t>
            </a:r>
            <a:endParaRPr lang="en-US" altLang="ja-JP" dirty="0" smtClean="0">
              <a:solidFill>
                <a:schemeClr val="bg1"/>
              </a:solidFill>
            </a:endParaRPr>
          </a:p>
        </p:txBody>
      </p:sp>
    </p:spTree>
    <p:extLst>
      <p:ext uri="{BB962C8B-B14F-4D97-AF65-F5344CB8AC3E}">
        <p14:creationId xmlns:p14="http://schemas.microsoft.com/office/powerpoint/2010/main" val="35690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937100725"/>
              </p:ext>
            </p:extLst>
          </p:nvPr>
        </p:nvGraphicFramePr>
        <p:xfrm>
          <a:off x="251520" y="843558"/>
          <a:ext cx="8640960" cy="1463040"/>
        </p:xfrm>
        <a:graphic>
          <a:graphicData uri="http://schemas.openxmlformats.org/drawingml/2006/table">
            <a:tbl>
              <a:tblPr bandRow="1">
                <a:tableStyleId>{5C22544A-7EE6-4342-B048-85BDC9FD1C3A}</a:tableStyleId>
              </a:tblPr>
              <a:tblGrid>
                <a:gridCol w="2354688"/>
                <a:gridCol w="6286272"/>
              </a:tblGrid>
              <a:tr h="370840">
                <a:tc>
                  <a:txBody>
                    <a:bodyPr/>
                    <a:lstStyle/>
                    <a:p>
                      <a:r>
                        <a:rPr kumimoji="1" lang="ja-JP" altLang="en-US" sz="2800" dirty="0" smtClean="0"/>
                        <a:t>とろみ</a:t>
                      </a:r>
                      <a:endParaRPr kumimoji="1" lang="ja-JP" altLang="en-US" sz="2800" dirty="0"/>
                    </a:p>
                  </a:txBody>
                  <a:tcPr anchor="ctr"/>
                </a:tc>
                <a:tc>
                  <a:txBody>
                    <a:bodyPr/>
                    <a:lstStyle/>
                    <a:p>
                      <a:r>
                        <a:rPr kumimoji="1" lang="ja-JP" altLang="en-US" sz="2800" dirty="0" smtClean="0"/>
                        <a:t>増粘剤Ｇ（１ｇ／１００</a:t>
                      </a:r>
                      <a:r>
                        <a:rPr kumimoji="1" lang="en-US" altLang="ja-JP" sz="2800" dirty="0" smtClean="0"/>
                        <a:t>ml)</a:t>
                      </a:r>
                    </a:p>
                  </a:txBody>
                  <a:tcPr/>
                </a:tc>
              </a:tr>
              <a:tr h="370840">
                <a:tc>
                  <a:txBody>
                    <a:bodyPr/>
                    <a:lstStyle/>
                    <a:p>
                      <a:r>
                        <a:rPr kumimoji="1" lang="ja-JP" altLang="en-US" sz="2800" dirty="0" smtClean="0"/>
                        <a:t>とろみの強さ</a:t>
                      </a:r>
                      <a:endParaRPr kumimoji="1" lang="ja-JP" altLang="en-US" sz="2800" dirty="0"/>
                    </a:p>
                  </a:txBody>
                  <a:tcPr anchor="ctr"/>
                </a:tc>
                <a:tc>
                  <a:txBody>
                    <a:bodyPr/>
                    <a:lstStyle/>
                    <a:p>
                      <a:r>
                        <a:rPr kumimoji="1" lang="ja-JP" altLang="en-US" sz="2800" dirty="0" smtClean="0"/>
                        <a:t>中間の</a:t>
                      </a:r>
                      <a:r>
                        <a:rPr kumimoji="1" lang="ja-JP" altLang="en-US" sz="2800" dirty="0" err="1" smtClean="0"/>
                        <a:t>とろみ</a:t>
                      </a:r>
                      <a:endParaRPr kumimoji="1" lang="en-US" altLang="ja-JP" sz="2800" dirty="0" smtClean="0"/>
                    </a:p>
                    <a:p>
                      <a:r>
                        <a:rPr kumimoji="1" lang="ja-JP" altLang="en-US" sz="2800" dirty="0" smtClean="0"/>
                        <a:t>「スプーンを傾けると“とろとろ”と流れる」 </a:t>
                      </a:r>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水の飲み方</a:t>
            </a:r>
            <a:endParaRPr lang="en-US" altLang="ja-JP" dirty="0" smtClean="0">
              <a:solidFill>
                <a:schemeClr val="bg1"/>
              </a:solidFill>
            </a:endParaRPr>
          </a:p>
        </p:txBody>
      </p:sp>
    </p:spTree>
    <p:extLst>
      <p:ext uri="{BB962C8B-B14F-4D97-AF65-F5344CB8AC3E}">
        <p14:creationId xmlns:p14="http://schemas.microsoft.com/office/powerpoint/2010/main" val="20475136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686085748"/>
              </p:ext>
            </p:extLst>
          </p:nvPr>
        </p:nvGraphicFramePr>
        <p:xfrm>
          <a:off x="971600" y="1463422"/>
          <a:ext cx="7200800" cy="1036320"/>
        </p:xfrm>
        <a:graphic>
          <a:graphicData uri="http://schemas.openxmlformats.org/drawingml/2006/table">
            <a:tbl>
              <a:tblPr bandRow="1">
                <a:tableStyleId>{5C22544A-7EE6-4342-B048-85BDC9FD1C3A}</a:tableStyleId>
              </a:tblPr>
              <a:tblGrid>
                <a:gridCol w="1916493"/>
                <a:gridCol w="5284307"/>
              </a:tblGrid>
              <a:tr h="370840">
                <a:tc>
                  <a:txBody>
                    <a:bodyPr/>
                    <a:lstStyle/>
                    <a:p>
                      <a:r>
                        <a:rPr kumimoji="1" lang="ja-JP" altLang="en-US" sz="2800" dirty="0" smtClean="0"/>
                        <a:t>経路</a:t>
                      </a:r>
                      <a:endParaRPr kumimoji="1" lang="ja-JP" altLang="en-US" sz="2800" dirty="0"/>
                    </a:p>
                  </a:txBody>
                  <a:tcPr/>
                </a:tc>
                <a:tc>
                  <a:txBody>
                    <a:bodyPr/>
                    <a:lstStyle/>
                    <a:p>
                      <a:r>
                        <a:rPr kumimoji="1" lang="ja-JP" altLang="en-US" sz="2800" dirty="0" smtClean="0"/>
                        <a:t>経管</a:t>
                      </a:r>
                      <a:endParaRPr kumimoji="1" lang="ja-JP" altLang="en-US" sz="2800" dirty="0"/>
                    </a:p>
                  </a:txBody>
                  <a:tcPr/>
                </a:tc>
              </a:tr>
              <a:tr h="370840">
                <a:tc>
                  <a:txBody>
                    <a:bodyPr/>
                    <a:lstStyle/>
                    <a:p>
                      <a:r>
                        <a:rPr kumimoji="1" lang="ja-JP" altLang="en-US" sz="2800" dirty="0" smtClean="0"/>
                        <a:t>方法</a:t>
                      </a:r>
                      <a:endParaRPr kumimoji="1" lang="ja-JP" altLang="en-US" sz="2800" dirty="0"/>
                    </a:p>
                  </a:txBody>
                  <a:tcPr/>
                </a:tc>
                <a:tc>
                  <a:txBody>
                    <a:bodyPr/>
                    <a:lstStyle/>
                    <a:p>
                      <a:r>
                        <a:rPr kumimoji="1" lang="ja-JP" altLang="en-US" sz="2800" dirty="0" smtClean="0"/>
                        <a:t>簡易懸濁法</a:t>
                      </a:r>
                      <a:endParaRPr kumimoji="1" lang="ja-JP" altLang="en-US" sz="2800" dirty="0"/>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服薬管理</a:t>
            </a:r>
            <a:endParaRPr lang="en-US" altLang="ja-JP" dirty="0" smtClean="0">
              <a:solidFill>
                <a:schemeClr val="bg1"/>
              </a:solidFill>
            </a:endParaRPr>
          </a:p>
        </p:txBody>
      </p:sp>
    </p:spTree>
    <p:extLst>
      <p:ext uri="{BB962C8B-B14F-4D97-AF65-F5344CB8AC3E}">
        <p14:creationId xmlns:p14="http://schemas.microsoft.com/office/powerpoint/2010/main" val="1834530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kiko\Desktop\摂食嚥下障害.jpg"/>
          <p:cNvPicPr>
            <a:picLocks noChangeAspect="1" noChangeArrowheads="1"/>
          </p:cNvPicPr>
          <p:nvPr/>
        </p:nvPicPr>
        <p:blipFill rotWithShape="1">
          <a:blip r:embed="rId2">
            <a:extLst>
              <a:ext uri="{28A0092B-C50C-407E-A947-70E740481C1C}">
                <a14:useLocalDpi xmlns:a14="http://schemas.microsoft.com/office/drawing/2010/main" val="0"/>
              </a:ext>
            </a:extLst>
          </a:blip>
          <a:srcRect b="51243"/>
          <a:stretch/>
        </p:blipFill>
        <p:spPr bwMode="auto">
          <a:xfrm>
            <a:off x="23986" y="843558"/>
            <a:ext cx="9084518" cy="287711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2009" y="3723878"/>
            <a:ext cx="8964487" cy="1369606"/>
          </a:xfrm>
          <a:prstGeom prst="rect">
            <a:avLst/>
          </a:prstGeom>
          <a:noFill/>
        </p:spPr>
        <p:txBody>
          <a:bodyPr wrap="square" rtlCol="0">
            <a:spAutoFit/>
          </a:bodyPr>
          <a:lstStyle/>
          <a:p>
            <a:pPr marL="457200" indent="-457200">
              <a:buFont typeface="Arial" panose="020B0604020202020204" pitchFamily="34" charset="0"/>
              <a:buChar char="•"/>
            </a:pPr>
            <a:r>
              <a:rPr lang="ja-JP" altLang="en-US" sz="2400" dirty="0"/>
              <a:t>食事で「ムセ」が</a:t>
            </a:r>
            <a:r>
              <a:rPr lang="ja-JP" altLang="en-US" sz="2400" dirty="0" smtClean="0"/>
              <a:t>みられ，嚥下</a:t>
            </a:r>
            <a:r>
              <a:rPr lang="ja-JP" altLang="en-US" sz="2400" dirty="0"/>
              <a:t>調整食を食べていること</a:t>
            </a:r>
            <a:r>
              <a:rPr lang="ja-JP" altLang="en-US" sz="2400" dirty="0" smtClean="0"/>
              <a:t>から，摂食</a:t>
            </a:r>
            <a:r>
              <a:rPr lang="ja-JP" altLang="en-US" sz="2400" dirty="0"/>
              <a:t>嚥下障害は</a:t>
            </a:r>
            <a:r>
              <a:rPr lang="ja-JP" altLang="en-US" sz="2400" u="sng" dirty="0"/>
              <a:t>「有」</a:t>
            </a:r>
            <a:r>
              <a:rPr lang="ja-JP" altLang="en-US" sz="2400" dirty="0"/>
              <a:t>と</a:t>
            </a:r>
            <a:r>
              <a:rPr lang="ja-JP" altLang="en-US" sz="2400" dirty="0" smtClean="0"/>
              <a:t>なる．</a:t>
            </a:r>
            <a:endParaRPr lang="ja-JP" altLang="en-US" sz="2400" dirty="0"/>
          </a:p>
          <a:p>
            <a:pPr marL="457200" indent="-457200">
              <a:buFont typeface="Arial" panose="020B0604020202020204" pitchFamily="34" charset="0"/>
              <a:buChar char="•"/>
            </a:pPr>
            <a:endParaRPr lang="en-US" altLang="ja-JP" sz="1100" dirty="0"/>
          </a:p>
          <a:p>
            <a:pPr marL="457200" indent="-457200">
              <a:buFont typeface="Arial" panose="020B0604020202020204" pitchFamily="34" charset="0"/>
              <a:buChar char="•"/>
            </a:pPr>
            <a:r>
              <a:rPr lang="ja-JP" altLang="en-US" sz="2400" dirty="0"/>
              <a:t>経口からはコード０ｊを</a:t>
            </a:r>
            <a:r>
              <a:rPr lang="en-US" altLang="ja-JP" sz="2400" dirty="0"/>
              <a:t>ST</a:t>
            </a:r>
            <a:r>
              <a:rPr lang="ja-JP" altLang="en-US" sz="2400" dirty="0"/>
              <a:t>の練習レベルな</a:t>
            </a:r>
            <a:r>
              <a:rPr lang="ja-JP" altLang="en-US" sz="2400" dirty="0" smtClean="0"/>
              <a:t>為，</a:t>
            </a:r>
            <a:r>
              <a:rPr lang="ja-JP" altLang="en-US" sz="2400" u="sng" dirty="0" smtClean="0"/>
              <a:t>「</a:t>
            </a:r>
            <a:r>
              <a:rPr lang="ja-JP" altLang="en-US" sz="2400" u="sng" dirty="0"/>
              <a:t>重度」</a:t>
            </a:r>
            <a:r>
              <a:rPr lang="ja-JP" altLang="en-US" sz="2400" dirty="0"/>
              <a:t>に</a:t>
            </a:r>
            <a:r>
              <a:rPr lang="ja-JP" altLang="en-US" sz="2400" dirty="0" smtClean="0"/>
              <a:t>なる．</a:t>
            </a:r>
            <a:endParaRPr lang="ja-JP" altLang="en-US" sz="2400" dirty="0"/>
          </a:p>
        </p:txBody>
      </p:sp>
      <p:sp>
        <p:nvSpPr>
          <p:cNvPr id="7"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記入例</a:t>
            </a:r>
            <a:endParaRPr lang="en-US" altLang="ja-JP" dirty="0" smtClean="0">
              <a:solidFill>
                <a:schemeClr val="bg1"/>
              </a:solidFill>
            </a:endParaRPr>
          </a:p>
        </p:txBody>
      </p:sp>
    </p:spTree>
    <p:extLst>
      <p:ext uri="{BB962C8B-B14F-4D97-AF65-F5344CB8AC3E}">
        <p14:creationId xmlns:p14="http://schemas.microsoft.com/office/powerpoint/2010/main" val="2550154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記入例</a:t>
            </a:r>
            <a:endParaRPr lang="en-US" altLang="ja-JP" dirty="0" smtClean="0">
              <a:solidFill>
                <a:schemeClr val="bg1"/>
              </a:solidFill>
            </a:endParaRPr>
          </a:p>
        </p:txBody>
      </p:sp>
      <p:pic>
        <p:nvPicPr>
          <p:cNvPr id="2050" name="Picture 2" descr="C:\Users\akiko\Desktop\摂食嚥下障害.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405"/>
            <a:ext cx="9144000" cy="392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5427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lang="ja-JP" altLang="en-US" sz="4400" b="0" dirty="0" smtClean="0">
                <a:solidFill>
                  <a:schemeClr val="bg1"/>
                </a:solidFill>
              </a:rPr>
              <a:t>口腔状態</a:t>
            </a:r>
            <a:endParaRPr kumimoji="1" lang="ja-JP" altLang="en-US" sz="4400" b="0" dirty="0">
              <a:solidFill>
                <a:schemeClr val="bg1"/>
              </a:solidFill>
            </a:endParaRPr>
          </a:p>
        </p:txBody>
      </p:sp>
    </p:spTree>
    <p:extLst>
      <p:ext uri="{BB962C8B-B14F-4D97-AF65-F5344CB8AC3E}">
        <p14:creationId xmlns:p14="http://schemas.microsoft.com/office/powerpoint/2010/main" val="16129965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23984" r="6833" b="16518"/>
          <a:stretch/>
        </p:blipFill>
        <p:spPr>
          <a:xfrm>
            <a:off x="35496" y="771550"/>
            <a:ext cx="4744528" cy="4293873"/>
          </a:xfrm>
          <a:prstGeom prst="rect">
            <a:avLst/>
          </a:prstGeom>
        </p:spPr>
      </p:pic>
      <p:graphicFrame>
        <p:nvGraphicFramePr>
          <p:cNvPr id="3" name="表 2"/>
          <p:cNvGraphicFramePr>
            <a:graphicFrameLocks noGrp="1"/>
          </p:cNvGraphicFramePr>
          <p:nvPr>
            <p:extLst/>
          </p:nvPr>
        </p:nvGraphicFramePr>
        <p:xfrm>
          <a:off x="5076056" y="1203598"/>
          <a:ext cx="3923928" cy="3108960"/>
        </p:xfrm>
        <a:graphic>
          <a:graphicData uri="http://schemas.openxmlformats.org/drawingml/2006/table">
            <a:tbl>
              <a:tblPr bandRow="1">
                <a:tableStyleId>{5C22544A-7EE6-4342-B048-85BDC9FD1C3A}</a:tableStyleId>
              </a:tblPr>
              <a:tblGrid>
                <a:gridCol w="2448272"/>
                <a:gridCol w="1475656"/>
              </a:tblGrid>
              <a:tr h="370840">
                <a:tc>
                  <a:txBody>
                    <a:bodyPr/>
                    <a:lstStyle/>
                    <a:p>
                      <a:r>
                        <a:rPr kumimoji="1" lang="ja-JP" altLang="en-US" sz="2800" dirty="0" smtClean="0"/>
                        <a:t>口臭</a:t>
                      </a:r>
                      <a:endParaRPr kumimoji="1" lang="ja-JP" altLang="en-US" sz="2800" dirty="0"/>
                    </a:p>
                  </a:txBody>
                  <a:tcPr/>
                </a:tc>
                <a:tc>
                  <a:txBody>
                    <a:bodyPr/>
                    <a:lstStyle/>
                    <a:p>
                      <a:r>
                        <a:rPr kumimoji="1" lang="ja-JP" altLang="en-US" sz="2800" dirty="0" smtClean="0"/>
                        <a:t>ない</a:t>
                      </a:r>
                      <a:endParaRPr kumimoji="1" lang="ja-JP" altLang="en-US" sz="2800" dirty="0"/>
                    </a:p>
                  </a:txBody>
                  <a:tcPr/>
                </a:tc>
              </a:tr>
              <a:tr h="370840">
                <a:tc>
                  <a:txBody>
                    <a:bodyPr/>
                    <a:lstStyle/>
                    <a:p>
                      <a:r>
                        <a:rPr kumimoji="1" lang="ja-JP" altLang="en-US" sz="2800" dirty="0" smtClean="0"/>
                        <a:t>口腔乾燥</a:t>
                      </a:r>
                      <a:endParaRPr kumimoji="1" lang="ja-JP" altLang="en-US" sz="2800" dirty="0"/>
                    </a:p>
                  </a:txBody>
                  <a:tcPr/>
                </a:tc>
                <a:tc>
                  <a:txBody>
                    <a:bodyPr/>
                    <a:lstStyle/>
                    <a:p>
                      <a:r>
                        <a:rPr kumimoji="1" lang="ja-JP" altLang="en-US" sz="2800" dirty="0" smtClean="0"/>
                        <a:t>ない</a:t>
                      </a:r>
                      <a:endParaRPr kumimoji="1" lang="ja-JP" altLang="en-US" sz="2800" dirty="0"/>
                    </a:p>
                  </a:txBody>
                  <a:tcPr/>
                </a:tc>
              </a:tr>
              <a:tr h="370840">
                <a:tc>
                  <a:txBody>
                    <a:bodyPr/>
                    <a:lstStyle/>
                    <a:p>
                      <a:r>
                        <a:rPr kumimoji="1" lang="ja-JP" altLang="en-US" sz="2800" dirty="0" smtClean="0"/>
                        <a:t>口の中の汚れ</a:t>
                      </a:r>
                      <a:endParaRPr kumimoji="1" lang="ja-JP" altLang="en-US" sz="2800" dirty="0"/>
                    </a:p>
                  </a:txBody>
                  <a:tcPr/>
                </a:tc>
                <a:tc>
                  <a:txBody>
                    <a:bodyPr/>
                    <a:lstStyle/>
                    <a:p>
                      <a:r>
                        <a:rPr kumimoji="1" lang="ja-JP" altLang="en-US" sz="2800" dirty="0" smtClean="0"/>
                        <a:t>ある</a:t>
                      </a:r>
                      <a:endParaRPr kumimoji="1" lang="ja-JP" altLang="en-US" sz="2800" dirty="0"/>
                    </a:p>
                  </a:txBody>
                  <a:tcPr/>
                </a:tc>
              </a:tr>
              <a:tr h="370840">
                <a:tc>
                  <a:txBody>
                    <a:bodyPr/>
                    <a:lstStyle/>
                    <a:p>
                      <a:r>
                        <a:rPr kumimoji="1" lang="ja-JP" altLang="en-US" sz="2800" dirty="0" smtClean="0"/>
                        <a:t>舌苔</a:t>
                      </a:r>
                      <a:endParaRPr kumimoji="1" lang="ja-JP" altLang="en-US" sz="2800" dirty="0"/>
                    </a:p>
                  </a:txBody>
                  <a:tcPr/>
                </a:tc>
                <a:tc>
                  <a:txBody>
                    <a:bodyPr/>
                    <a:lstStyle/>
                    <a:p>
                      <a:r>
                        <a:rPr kumimoji="1" lang="ja-JP" altLang="en-US" sz="2800" dirty="0" smtClean="0"/>
                        <a:t>ない</a:t>
                      </a:r>
                      <a:endParaRPr kumimoji="1" lang="ja-JP" altLang="en-US" sz="2800" dirty="0"/>
                    </a:p>
                  </a:txBody>
                  <a:tcPr/>
                </a:tc>
              </a:tr>
              <a:tr h="370840">
                <a:tc>
                  <a:txBody>
                    <a:bodyPr/>
                    <a:lstStyle/>
                    <a:p>
                      <a:r>
                        <a:rPr kumimoji="1" lang="ja-JP" altLang="en-US" sz="2800" dirty="0" smtClean="0"/>
                        <a:t>舌の運動</a:t>
                      </a:r>
                      <a:endParaRPr kumimoji="1" lang="ja-JP" altLang="en-US" sz="2800" dirty="0"/>
                    </a:p>
                  </a:txBody>
                  <a:tcPr/>
                </a:tc>
                <a:tc>
                  <a:txBody>
                    <a:bodyPr/>
                    <a:lstStyle/>
                    <a:p>
                      <a:r>
                        <a:rPr kumimoji="1" lang="ja-JP" altLang="en-US" sz="2800" dirty="0" smtClean="0"/>
                        <a:t>可能</a:t>
                      </a:r>
                      <a:endParaRPr kumimoji="1" lang="ja-JP" altLang="en-US" sz="2800" dirty="0"/>
                    </a:p>
                  </a:txBody>
                  <a:tcPr/>
                </a:tc>
              </a:tr>
              <a:tr h="370840">
                <a:tc>
                  <a:txBody>
                    <a:bodyPr/>
                    <a:lstStyle/>
                    <a:p>
                      <a:r>
                        <a:rPr kumimoji="1" lang="ja-JP" altLang="en-US" sz="2800" dirty="0" smtClean="0"/>
                        <a:t>歯肉の出血</a:t>
                      </a:r>
                      <a:endParaRPr kumimoji="1" lang="ja-JP" altLang="en-US" sz="2800" dirty="0"/>
                    </a:p>
                  </a:txBody>
                  <a:tcPr/>
                </a:tc>
                <a:tc>
                  <a:txBody>
                    <a:bodyPr/>
                    <a:lstStyle/>
                    <a:p>
                      <a:r>
                        <a:rPr kumimoji="1" lang="ja-JP" altLang="en-US" sz="2800" dirty="0" smtClean="0"/>
                        <a:t>ない</a:t>
                      </a:r>
                      <a:endParaRPr kumimoji="1" lang="ja-JP" altLang="en-US" sz="2800" dirty="0"/>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Ｆさま口腔</a:t>
            </a:r>
            <a:endParaRPr lang="en-US" altLang="ja-JP" dirty="0" smtClean="0">
              <a:solidFill>
                <a:schemeClr val="bg1"/>
              </a:solidFill>
            </a:endParaRPr>
          </a:p>
        </p:txBody>
      </p:sp>
    </p:spTree>
    <p:extLst>
      <p:ext uri="{BB962C8B-B14F-4D97-AF65-F5344CB8AC3E}">
        <p14:creationId xmlns:p14="http://schemas.microsoft.com/office/powerpoint/2010/main" val="1900160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コンテンツ プレースホルダー 1"/>
          <p:cNvGraphicFramePr>
            <a:graphicFrameLocks noGrp="1"/>
          </p:cNvGraphicFramePr>
          <p:nvPr>
            <p:ph idx="1"/>
            <p:extLst>
              <p:ext uri="{D42A27DB-BD31-4B8C-83A1-F6EECF244321}">
                <p14:modId xmlns:p14="http://schemas.microsoft.com/office/powerpoint/2010/main" val="1989286928"/>
              </p:ext>
            </p:extLst>
          </p:nvPr>
        </p:nvGraphicFramePr>
        <p:xfrm>
          <a:off x="107504" y="1200150"/>
          <a:ext cx="8785671" cy="3531840"/>
        </p:xfrm>
        <a:graphic>
          <a:graphicData uri="http://schemas.openxmlformats.org/drawingml/2006/table">
            <a:tbl>
              <a:tblPr bandRow="1">
                <a:tableStyleId>{5C22544A-7EE6-4342-B048-85BDC9FD1C3A}</a:tableStyleId>
              </a:tblPr>
              <a:tblGrid>
                <a:gridCol w="1656184"/>
                <a:gridCol w="7129487"/>
              </a:tblGrid>
              <a:tr h="780290">
                <a:tc>
                  <a:txBody>
                    <a:bodyPr/>
                    <a:lstStyle/>
                    <a:p>
                      <a:r>
                        <a:rPr kumimoji="1" lang="ja-JP" altLang="en-US" sz="3200" dirty="0" smtClean="0"/>
                        <a:t>合併症</a:t>
                      </a:r>
                      <a:endParaRPr kumimoji="1" lang="ja-JP" altLang="en-US" sz="3200" dirty="0"/>
                    </a:p>
                  </a:txBody>
                  <a:tcPr anchor="ctr"/>
                </a:tc>
                <a:tc>
                  <a:txBody>
                    <a:bodyPr/>
                    <a:lstStyle/>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000" dirty="0" smtClean="0"/>
                        <a:t>「</a:t>
                      </a:r>
                      <a:r>
                        <a:rPr kumimoji="1" lang="en-US" altLang="zh-TW" sz="3000" dirty="0" smtClean="0"/>
                        <a:t>10 </a:t>
                      </a:r>
                      <a:r>
                        <a:rPr kumimoji="1" lang="ja-JP" altLang="en-US" sz="3000" dirty="0" smtClean="0"/>
                        <a:t>栄養量」の制限指示と関連する．</a:t>
                      </a:r>
                      <a:endParaRPr kumimoji="1" lang="ja-JP" altLang="en-US" sz="3000" dirty="0"/>
                    </a:p>
                  </a:txBody>
                  <a:tcPr anchor="ctr"/>
                </a:tc>
              </a:tr>
              <a:tr h="2751550">
                <a:tc>
                  <a:txBody>
                    <a:bodyPr/>
                    <a:lstStyle/>
                    <a:p>
                      <a:r>
                        <a:rPr kumimoji="1" lang="ja-JP" altLang="en-US" sz="3200" dirty="0" smtClean="0"/>
                        <a:t>□ </a:t>
                      </a:r>
                      <a:r>
                        <a:rPr kumimoji="1" lang="en-US" altLang="ja-JP" sz="3200" dirty="0" smtClean="0"/>
                        <a:t>COPD</a:t>
                      </a:r>
                      <a:endParaRPr kumimoji="1" lang="ja-JP" altLang="en-US" sz="3200" dirty="0"/>
                    </a:p>
                  </a:txBody>
                  <a:tcPr anchor="ctr"/>
                </a:tc>
                <a:tc>
                  <a:txBody>
                    <a:bodyPr/>
                    <a:lstStyle/>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3000" dirty="0" smtClean="0"/>
                        <a:t>COPD</a:t>
                      </a:r>
                      <a:r>
                        <a:rPr kumimoji="1" lang="ja-JP" altLang="en-US" sz="3000" dirty="0" err="1" smtClean="0"/>
                        <a:t>への</a:t>
                      </a:r>
                      <a:r>
                        <a:rPr kumimoji="1" lang="ja-JP" altLang="en-US" sz="3000" dirty="0" smtClean="0"/>
                        <a:t>栄養療法が必要．</a:t>
                      </a:r>
                      <a:endParaRPr kumimoji="1" lang="en-US" altLang="ja-JP" sz="3000" dirty="0" smtClean="0"/>
                    </a:p>
                    <a:p>
                      <a:pPr marL="457200" indent="-457200">
                        <a:buFont typeface="Arial" panose="020B0604020202020204" pitchFamily="34" charset="0"/>
                        <a:buChar char="•"/>
                      </a:pPr>
                      <a:r>
                        <a:rPr kumimoji="1" lang="ja-JP" altLang="en-US" sz="3000" dirty="0" smtClean="0"/>
                        <a:t>摂取時の酸素管理の確認．</a:t>
                      </a:r>
                    </a:p>
                    <a:p>
                      <a:pPr marL="457200" indent="-457200">
                        <a:buFont typeface="Arial" panose="020B0604020202020204" pitchFamily="34" charset="0"/>
                        <a:buChar char="•"/>
                      </a:pPr>
                      <a:r>
                        <a:rPr kumimoji="1" lang="ja-JP" altLang="en-US" sz="3000" dirty="0" smtClean="0"/>
                        <a:t>摂取時間や摂取量などへの配慮が必要．</a:t>
                      </a:r>
                      <a:endParaRPr kumimoji="1" lang="en-US" altLang="ja-JP" sz="3000" dirty="0" smtClean="0"/>
                    </a:p>
                    <a:p>
                      <a:pPr marL="457200" indent="-457200">
                        <a:buFont typeface="Arial" panose="020B0604020202020204" pitchFamily="34" charset="0"/>
                        <a:buChar char="•"/>
                      </a:pPr>
                      <a:r>
                        <a:rPr kumimoji="1" lang="ja-JP" altLang="en-US" sz="3000" dirty="0" smtClean="0"/>
                        <a:t>咀嚼が多くなると摂取時間を要し，疲労・誤嚥のリスクが増加する恐れがある．</a:t>
                      </a:r>
                    </a:p>
                  </a:txBody>
                  <a:tcPr anchor="ctr"/>
                </a:tc>
              </a:tr>
            </a:tbl>
          </a:graphicData>
        </a:graphic>
      </p:graphicFrame>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４</a:t>
            </a:r>
            <a:r>
              <a:rPr lang="ja-JP" altLang="en-US" dirty="0" smtClean="0">
                <a:solidFill>
                  <a:schemeClr val="bg1"/>
                </a:solidFill>
              </a:rPr>
              <a:t>　合併症</a:t>
            </a:r>
            <a:endParaRPr kumimoji="1" lang="ja-JP" altLang="en-US" dirty="0">
              <a:solidFill>
                <a:schemeClr val="bg1"/>
              </a:solidFill>
            </a:endParaRPr>
          </a:p>
        </p:txBody>
      </p:sp>
    </p:spTree>
    <p:extLst>
      <p:ext uri="{BB962C8B-B14F-4D97-AF65-F5344CB8AC3E}">
        <p14:creationId xmlns:p14="http://schemas.microsoft.com/office/powerpoint/2010/main" val="36969732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nvPr>
        </p:nvGraphicFramePr>
        <p:xfrm>
          <a:off x="889248" y="1077054"/>
          <a:ext cx="7355160" cy="3474720"/>
        </p:xfrm>
        <a:graphic>
          <a:graphicData uri="http://schemas.openxmlformats.org/drawingml/2006/table">
            <a:tbl>
              <a:tblPr bandRow="1">
                <a:tableStyleId>{5C22544A-7EE6-4342-B048-85BDC9FD1C3A}</a:tableStyleId>
              </a:tblPr>
              <a:tblGrid>
                <a:gridCol w="3034680"/>
                <a:gridCol w="4320480"/>
              </a:tblGrid>
              <a:tr h="370840">
                <a:tc>
                  <a:txBody>
                    <a:bodyPr/>
                    <a:lstStyle/>
                    <a:p>
                      <a:r>
                        <a:rPr kumimoji="1" lang="ja-JP" altLang="en-US" sz="3200" dirty="0" smtClean="0"/>
                        <a:t>義歯</a:t>
                      </a:r>
                      <a:endParaRPr kumimoji="1" lang="ja-JP" altLang="en-US" sz="3200" dirty="0"/>
                    </a:p>
                  </a:txBody>
                  <a:tcPr anchor="ctr"/>
                </a:tc>
                <a:tc>
                  <a:txBody>
                    <a:bodyPr/>
                    <a:lstStyle/>
                    <a:p>
                      <a:r>
                        <a:rPr kumimoji="1" lang="ja-JP" altLang="en-US" sz="3200" dirty="0" smtClean="0"/>
                        <a:t>ある（使用）</a:t>
                      </a:r>
                      <a:endParaRPr kumimoji="1" lang="en-US" altLang="ja-JP" sz="3200" dirty="0" smtClean="0"/>
                    </a:p>
                  </a:txBody>
                  <a:tcPr/>
                </a:tc>
              </a:tr>
              <a:tr h="370840">
                <a:tc>
                  <a:txBody>
                    <a:bodyPr/>
                    <a:lstStyle/>
                    <a:p>
                      <a:r>
                        <a:rPr kumimoji="1" lang="ja-JP" altLang="en-US" sz="3200" dirty="0" smtClean="0"/>
                        <a:t>臼歯の咬合</a:t>
                      </a:r>
                      <a:endParaRPr kumimoji="1" lang="ja-JP" altLang="en-US" sz="3200" dirty="0"/>
                    </a:p>
                  </a:txBody>
                  <a:tcPr anchor="ctr"/>
                </a:tc>
                <a:tc>
                  <a:txBody>
                    <a:bodyPr/>
                    <a:lstStyle/>
                    <a:p>
                      <a:r>
                        <a:rPr kumimoji="1" lang="ja-JP" altLang="en-US" sz="3200" dirty="0" smtClean="0"/>
                        <a:t>両側ある</a:t>
                      </a:r>
                      <a:endParaRPr kumimoji="1" lang="en-US" altLang="ja-JP" sz="3200" dirty="0" smtClean="0"/>
                    </a:p>
                  </a:txBody>
                  <a:tcPr/>
                </a:tc>
              </a:tr>
              <a:tr h="370840">
                <a:tc>
                  <a:txBody>
                    <a:bodyPr/>
                    <a:lstStyle/>
                    <a:p>
                      <a:r>
                        <a:rPr kumimoji="1" lang="ja-JP" altLang="en-US" sz="3200" dirty="0" smtClean="0"/>
                        <a:t>（</a:t>
                      </a:r>
                      <a:r>
                        <a:rPr kumimoji="1" lang="en-US" altLang="ja-JP" sz="3200" dirty="0" smtClean="0"/>
                        <a:t>BDR)</a:t>
                      </a:r>
                      <a:r>
                        <a:rPr kumimoji="1" lang="ja-JP" altLang="en-US" sz="3200" dirty="0" smtClean="0"/>
                        <a:t>歯磨き</a:t>
                      </a:r>
                      <a:endParaRPr kumimoji="1" lang="ja-JP" altLang="en-US" sz="3200" dirty="0"/>
                    </a:p>
                  </a:txBody>
                  <a:tcPr anchor="ctr"/>
                </a:tc>
                <a:tc>
                  <a:txBody>
                    <a:bodyPr/>
                    <a:lstStyle/>
                    <a:p>
                      <a:r>
                        <a:rPr kumimoji="1" lang="ja-JP" altLang="en-US" sz="3200" dirty="0" smtClean="0"/>
                        <a:t>一部介助</a:t>
                      </a:r>
                      <a:endParaRPr kumimoji="1" lang="ja-JP" altLang="en-US" sz="3200" dirty="0"/>
                    </a:p>
                  </a:txBody>
                  <a:tcPr/>
                </a:tc>
              </a:tr>
              <a:tr h="370840">
                <a:tc>
                  <a:txBody>
                    <a:bodyPr/>
                    <a:lstStyle/>
                    <a:p>
                      <a:r>
                        <a:rPr kumimoji="1" lang="ja-JP" altLang="en-US" sz="3200" dirty="0" smtClean="0"/>
                        <a:t>（</a:t>
                      </a:r>
                      <a:r>
                        <a:rPr kumimoji="1" lang="en-US" altLang="ja-JP" sz="3200" dirty="0" smtClean="0"/>
                        <a:t>BDR)</a:t>
                      </a:r>
                      <a:r>
                        <a:rPr kumimoji="1" lang="ja-JP" altLang="en-US" sz="3200" dirty="0" smtClean="0"/>
                        <a:t>義歯着脱</a:t>
                      </a:r>
                      <a:endParaRPr kumimoji="1" lang="ja-JP" altLang="en-US" sz="3200" dirty="0"/>
                    </a:p>
                  </a:txBody>
                  <a:tcPr anchor="ctr"/>
                </a:tc>
                <a:tc>
                  <a:txBody>
                    <a:bodyPr/>
                    <a:lstStyle/>
                    <a:p>
                      <a:r>
                        <a:rPr kumimoji="1" lang="ja-JP" altLang="en-US" sz="3200" dirty="0" smtClean="0"/>
                        <a:t>一部介助</a:t>
                      </a:r>
                      <a:endParaRPr kumimoji="1" lang="ja-JP" altLang="en-US" sz="3200" dirty="0"/>
                    </a:p>
                  </a:txBody>
                  <a:tcPr/>
                </a:tc>
              </a:tr>
              <a:tr h="370840">
                <a:tc>
                  <a:txBody>
                    <a:bodyPr/>
                    <a:lstStyle/>
                    <a:p>
                      <a:r>
                        <a:rPr kumimoji="1" lang="ja-JP" altLang="en-US" sz="3200" dirty="0" smtClean="0"/>
                        <a:t>（</a:t>
                      </a:r>
                      <a:r>
                        <a:rPr kumimoji="1" lang="en-US" altLang="ja-JP" sz="3200" dirty="0" smtClean="0"/>
                        <a:t>BDR)</a:t>
                      </a:r>
                      <a:r>
                        <a:rPr kumimoji="1" lang="ja-JP" altLang="en-US" sz="3200" dirty="0" smtClean="0"/>
                        <a:t>うがい</a:t>
                      </a:r>
                      <a:endParaRPr kumimoji="1" lang="ja-JP" altLang="en-US" sz="3200" dirty="0"/>
                    </a:p>
                  </a:txBody>
                  <a:tcPr anchor="ctr"/>
                </a:tc>
                <a:tc>
                  <a:txBody>
                    <a:bodyPr/>
                    <a:lstStyle/>
                    <a:p>
                      <a:r>
                        <a:rPr kumimoji="1" lang="ja-JP" altLang="en-US" sz="3200" dirty="0" smtClean="0"/>
                        <a:t>一部介助</a:t>
                      </a:r>
                      <a:endParaRPr kumimoji="1" lang="ja-JP" altLang="en-US" sz="3200" dirty="0"/>
                    </a:p>
                  </a:txBody>
                  <a:tcPr/>
                </a:tc>
              </a:tr>
              <a:tr h="370840">
                <a:tc>
                  <a:txBody>
                    <a:bodyPr/>
                    <a:lstStyle/>
                    <a:p>
                      <a:r>
                        <a:rPr kumimoji="1" lang="ja-JP" altLang="en-US" sz="3200" dirty="0" smtClean="0"/>
                        <a:t>その他</a:t>
                      </a:r>
                      <a:endParaRPr kumimoji="1" lang="ja-JP" altLang="en-US" sz="3200" dirty="0"/>
                    </a:p>
                  </a:txBody>
                  <a:tcPr anchor="ctr"/>
                </a:tc>
                <a:tc>
                  <a:txBody>
                    <a:bodyPr/>
                    <a:lstStyle/>
                    <a:p>
                      <a:r>
                        <a:rPr kumimoji="1" lang="ja-JP" altLang="en-US" sz="3200" dirty="0" smtClean="0"/>
                        <a:t>ガーグルベースン使用</a:t>
                      </a:r>
                      <a:endParaRPr kumimoji="1" lang="ja-JP" altLang="en-US" sz="3200" dirty="0"/>
                    </a:p>
                  </a:txBody>
                  <a:tcPr/>
                </a:tc>
              </a:tr>
            </a:tbl>
          </a:graphicData>
        </a:graphic>
      </p:graphicFrame>
      <p:sp>
        <p:nvSpPr>
          <p:cNvPr id="5"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口腔管理</a:t>
            </a:r>
            <a:endParaRPr lang="en-US" altLang="ja-JP" dirty="0" smtClean="0">
              <a:solidFill>
                <a:schemeClr val="bg1"/>
              </a:solidFill>
            </a:endParaRPr>
          </a:p>
        </p:txBody>
      </p:sp>
    </p:spTree>
    <p:extLst>
      <p:ext uri="{BB962C8B-B14F-4D97-AF65-F5344CB8AC3E}">
        <p14:creationId xmlns:p14="http://schemas.microsoft.com/office/powerpoint/2010/main" val="777776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kiko\Desktop\口腔管理.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31590"/>
            <a:ext cx="9036681" cy="201622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2009" y="3219822"/>
            <a:ext cx="8964487" cy="1446550"/>
          </a:xfrm>
          <a:prstGeom prst="rect">
            <a:avLst/>
          </a:prstGeom>
          <a:noFill/>
        </p:spPr>
        <p:txBody>
          <a:bodyPr wrap="square" rtlCol="0">
            <a:spAutoFit/>
          </a:bodyPr>
          <a:lstStyle/>
          <a:p>
            <a:pPr marL="342900" indent="-342900">
              <a:buFont typeface="Arial" panose="020B0604020202020204" pitchFamily="34" charset="0"/>
              <a:buChar char="•"/>
            </a:pPr>
            <a:r>
              <a:rPr lang="ja-JP" altLang="en-US" sz="2400" u="sng" dirty="0"/>
              <a:t>「問題あり」</a:t>
            </a:r>
            <a:r>
              <a:rPr lang="ja-JP" altLang="en-US" sz="2400" dirty="0"/>
              <a:t>に</a:t>
            </a:r>
            <a:r>
              <a:rPr lang="ja-JP" altLang="en-US" sz="2400" dirty="0" smtClean="0"/>
              <a:t>なる．</a:t>
            </a:r>
            <a:endParaRPr lang="en-US" altLang="ja-JP" sz="2400" dirty="0"/>
          </a:p>
          <a:p>
            <a:pPr marL="285750" indent="-285750">
              <a:buFont typeface="Arial" panose="020B0604020202020204" pitchFamily="34" charset="0"/>
              <a:buChar char="•"/>
            </a:pPr>
            <a:endParaRPr lang="ja-JP" altLang="en-US" sz="1600" dirty="0"/>
          </a:p>
          <a:p>
            <a:pPr marL="342900" indent="-342900">
              <a:buFont typeface="Arial" panose="020B0604020202020204" pitchFamily="34" charset="0"/>
              <a:buChar char="•"/>
            </a:pPr>
            <a:r>
              <a:rPr lang="ja-JP" altLang="en-US" sz="2400" dirty="0"/>
              <a:t> 「口の汚れ」が</a:t>
            </a:r>
            <a:r>
              <a:rPr lang="ja-JP" altLang="en-US" sz="2400" dirty="0" smtClean="0"/>
              <a:t>あり，「</a:t>
            </a:r>
            <a:r>
              <a:rPr lang="ja-JP" altLang="en-US" sz="2400" dirty="0"/>
              <a:t>歯磨き」や「義歯着脱</a:t>
            </a:r>
            <a:r>
              <a:rPr lang="ja-JP" altLang="en-US" sz="2400" dirty="0" smtClean="0"/>
              <a:t>」，「</a:t>
            </a:r>
            <a:r>
              <a:rPr lang="ja-JP" altLang="en-US" sz="2400" dirty="0"/>
              <a:t>うがい」などが一部介助の</a:t>
            </a:r>
            <a:r>
              <a:rPr lang="ja-JP" altLang="en-US" sz="2400" dirty="0" smtClean="0"/>
              <a:t>為，今後</a:t>
            </a:r>
            <a:r>
              <a:rPr lang="ja-JP" altLang="en-US" sz="2400" dirty="0"/>
              <a:t>レベル低下が</a:t>
            </a:r>
            <a:r>
              <a:rPr lang="ja-JP" altLang="en-US" sz="2400" dirty="0" smtClean="0"/>
              <a:t>疑われる</a:t>
            </a:r>
            <a:r>
              <a:rPr lang="ja-JP" altLang="en-US" sz="2400" dirty="0"/>
              <a:t>．</a:t>
            </a:r>
          </a:p>
        </p:txBody>
      </p:sp>
      <p:sp>
        <p:nvSpPr>
          <p:cNvPr id="7"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記入例</a:t>
            </a:r>
            <a:endParaRPr lang="en-US" altLang="ja-JP" dirty="0" smtClean="0">
              <a:solidFill>
                <a:schemeClr val="bg1"/>
              </a:solidFill>
            </a:endParaRPr>
          </a:p>
        </p:txBody>
      </p:sp>
    </p:spTree>
    <p:extLst>
      <p:ext uri="{BB962C8B-B14F-4D97-AF65-F5344CB8AC3E}">
        <p14:creationId xmlns:p14="http://schemas.microsoft.com/office/powerpoint/2010/main" val="38059055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solidFill>
            <a:srgbClr val="002060"/>
          </a:solidFill>
        </p:spPr>
        <p:txBody>
          <a:bodyPr>
            <a:normAutofit/>
          </a:bodyPr>
          <a:lstStyle/>
          <a:p>
            <a:r>
              <a:rPr kumimoji="1" lang="ja-JP" altLang="en-US" sz="4400" b="0" dirty="0" smtClean="0">
                <a:solidFill>
                  <a:schemeClr val="bg1"/>
                </a:solidFill>
              </a:rPr>
              <a:t>補足連絡票・コメント</a:t>
            </a:r>
            <a:endParaRPr kumimoji="1" lang="ja-JP" altLang="en-US" sz="4400" b="0" dirty="0">
              <a:solidFill>
                <a:schemeClr val="bg1"/>
              </a:solidFill>
            </a:endParaRPr>
          </a:p>
        </p:txBody>
      </p:sp>
    </p:spTree>
    <p:extLst>
      <p:ext uri="{BB962C8B-B14F-4D97-AF65-F5344CB8AC3E}">
        <p14:creationId xmlns:p14="http://schemas.microsoft.com/office/powerpoint/2010/main" val="42643721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20" y="2427734"/>
            <a:ext cx="8640960" cy="2677656"/>
          </a:xfrm>
          <a:prstGeom prst="rect">
            <a:avLst/>
          </a:prstGeom>
          <a:ln w="19050">
            <a:solidFill>
              <a:schemeClr val="accent1"/>
            </a:solidFill>
          </a:ln>
        </p:spPr>
        <p:txBody>
          <a:bodyPr wrap="square">
            <a:spAutoFit/>
          </a:bodyPr>
          <a:lstStyle/>
          <a:p>
            <a:r>
              <a:rPr lang="ja-JP" altLang="en-US" sz="2400" dirty="0" smtClean="0"/>
              <a:t>　誤嚥</a:t>
            </a:r>
            <a:r>
              <a:rPr lang="ja-JP" altLang="en-US" sz="2400" dirty="0"/>
              <a:t>のリスクが高い</a:t>
            </a:r>
            <a:r>
              <a:rPr lang="ja-JP" altLang="en-US" sz="2400" dirty="0" smtClean="0"/>
              <a:t>為，胃</a:t>
            </a:r>
            <a:r>
              <a:rPr lang="ja-JP" altLang="en-US" sz="2400" dirty="0" err="1"/>
              <a:t>ろう</a:t>
            </a:r>
            <a:r>
              <a:rPr lang="ja-JP" altLang="en-US" sz="2400" dirty="0"/>
              <a:t>管理となって</a:t>
            </a:r>
            <a:r>
              <a:rPr lang="ja-JP" altLang="en-US" sz="2400" dirty="0" smtClean="0"/>
              <a:t>います．低栄養</a:t>
            </a:r>
            <a:r>
              <a:rPr lang="ja-JP" altLang="en-US" sz="2400" dirty="0"/>
              <a:t>な</a:t>
            </a:r>
            <a:r>
              <a:rPr lang="ja-JP" altLang="en-US" sz="2400" dirty="0" smtClean="0"/>
              <a:t>為，積極的</a:t>
            </a:r>
            <a:r>
              <a:rPr lang="ja-JP" altLang="en-US" sz="2400" dirty="0"/>
              <a:t>な栄養療法を行って</a:t>
            </a:r>
            <a:r>
              <a:rPr lang="ja-JP" altLang="en-US" sz="2400" dirty="0" smtClean="0"/>
              <a:t>います．</a:t>
            </a:r>
            <a:r>
              <a:rPr lang="ja-JP" altLang="en-US" sz="2400" dirty="0"/>
              <a:t>経</a:t>
            </a:r>
            <a:r>
              <a:rPr lang="ja-JP" altLang="en-US" sz="2400" dirty="0" smtClean="0"/>
              <a:t>腸栄養は〇〇〇（商品名）</a:t>
            </a:r>
            <a:r>
              <a:rPr lang="en-US" altLang="ja-JP" sz="2400" dirty="0" smtClean="0"/>
              <a:t>×3</a:t>
            </a:r>
            <a:r>
              <a:rPr lang="ja-JP" altLang="en-US" sz="2400" dirty="0"/>
              <a:t>パック＋白湯</a:t>
            </a:r>
            <a:r>
              <a:rPr lang="en-US" altLang="ja-JP" sz="2400" dirty="0"/>
              <a:t>250</a:t>
            </a:r>
            <a:r>
              <a:rPr lang="ja-JP" altLang="en-US" sz="2400" dirty="0"/>
              <a:t>ｍｌ</a:t>
            </a:r>
            <a:r>
              <a:rPr lang="en-US" altLang="ja-JP" sz="2400" dirty="0"/>
              <a:t>×</a:t>
            </a:r>
            <a:r>
              <a:rPr lang="en-US" altLang="ja-JP" sz="2400" dirty="0" smtClean="0"/>
              <a:t>3</a:t>
            </a:r>
            <a:r>
              <a:rPr lang="ja-JP" altLang="en-US" sz="2400" dirty="0" err="1"/>
              <a:t>．</a:t>
            </a:r>
            <a:r>
              <a:rPr lang="ja-JP" altLang="en-US" sz="2400" dirty="0" smtClean="0"/>
              <a:t>栄養</a:t>
            </a:r>
            <a:r>
              <a:rPr lang="ja-JP" altLang="en-US" sz="2400" dirty="0"/>
              <a:t>状態が改善された</a:t>
            </a:r>
            <a:r>
              <a:rPr lang="ja-JP" altLang="en-US" sz="2400" dirty="0" smtClean="0"/>
              <a:t>際，経</a:t>
            </a:r>
            <a:r>
              <a:rPr lang="ja-JP" altLang="en-US" sz="2400" dirty="0"/>
              <a:t>腸栄養の調整をお願い</a:t>
            </a:r>
            <a:r>
              <a:rPr lang="ja-JP" altLang="en-US" sz="2400" dirty="0" smtClean="0"/>
              <a:t>します．仮性球</a:t>
            </a:r>
            <a:r>
              <a:rPr lang="ja-JP" altLang="en-US" sz="2400" dirty="0"/>
              <a:t>麻痺とサルコペニアがある</a:t>
            </a:r>
            <a:r>
              <a:rPr lang="ja-JP" altLang="en-US" sz="2400" dirty="0" smtClean="0"/>
              <a:t>為，重度</a:t>
            </a:r>
            <a:r>
              <a:rPr lang="ja-JP" altLang="en-US" sz="2400" dirty="0"/>
              <a:t>の摂食嚥下障害となって</a:t>
            </a:r>
            <a:r>
              <a:rPr lang="ja-JP" altLang="en-US" sz="2400" dirty="0" smtClean="0"/>
              <a:t>います．本人</a:t>
            </a:r>
            <a:r>
              <a:rPr lang="ja-JP" altLang="en-US" sz="2400" dirty="0"/>
              <a:t>の希望も</a:t>
            </a:r>
            <a:r>
              <a:rPr lang="ja-JP" altLang="en-US" sz="2400" dirty="0" smtClean="0"/>
              <a:t>あり，ゼリー</a:t>
            </a:r>
            <a:r>
              <a:rPr lang="ja-JP" altLang="en-US" sz="2400" dirty="0"/>
              <a:t>で練習は行って</a:t>
            </a:r>
            <a:r>
              <a:rPr lang="ja-JP" altLang="en-US" sz="2400" dirty="0" smtClean="0"/>
              <a:t>います．詳細</a:t>
            </a:r>
            <a:r>
              <a:rPr lang="ja-JP" altLang="en-US" sz="2400" dirty="0"/>
              <a:t>は言語聴覚士向けサマリー参照して</a:t>
            </a:r>
            <a:r>
              <a:rPr lang="ja-JP" altLang="en-US" sz="2400" dirty="0" smtClean="0"/>
              <a:t>下さい．</a:t>
            </a:r>
            <a:endParaRPr lang="ja-JP" altLang="en-US" sz="2400" dirty="0"/>
          </a:p>
        </p:txBody>
      </p:sp>
      <p:sp>
        <p:nvSpPr>
          <p:cNvPr id="7" name="タイトル 1"/>
          <p:cNvSpPr txBox="1">
            <a:spLocks/>
          </p:cNvSpPr>
          <p:nvPr/>
        </p:nvSpPr>
        <p:spPr>
          <a:xfrm>
            <a:off x="0" y="0"/>
            <a:ext cx="9144000" cy="699542"/>
          </a:xfrm>
          <a:prstGeom prst="rect">
            <a:avLst/>
          </a:prstGeom>
          <a:solidFill>
            <a:schemeClr val="tx2"/>
          </a:solidFill>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記入例</a:t>
            </a:r>
            <a:endParaRPr lang="en-US" altLang="ja-JP" dirty="0" smtClean="0">
              <a:solidFill>
                <a:schemeClr val="bg1"/>
              </a:solidFill>
            </a:endParaRPr>
          </a:p>
        </p:txBody>
      </p:sp>
      <p:pic>
        <p:nvPicPr>
          <p:cNvPr id="1026" name="Picture 2" descr="C:\Users\akiko\Desktop\コメント欄（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771550"/>
            <a:ext cx="9036496" cy="15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9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843559"/>
            <a:ext cx="8712968" cy="1080119"/>
          </a:xfrm>
        </p:spPr>
        <p:txBody>
          <a:bodyPr>
            <a:normAutofit/>
          </a:bodyPr>
          <a:lstStyle/>
          <a:p>
            <a:r>
              <a:rPr kumimoji="1" lang="ja-JP" altLang="en-US" sz="2400" dirty="0" smtClean="0"/>
              <a:t>身長（ｃｍ）と体重（ｋｇ）を入力すると</a:t>
            </a:r>
            <a:r>
              <a:rPr kumimoji="1" lang="en-US" altLang="ja-JP" sz="2400" dirty="0" smtClean="0"/>
              <a:t>BMI</a:t>
            </a:r>
            <a:r>
              <a:rPr kumimoji="1" lang="ja-JP" altLang="en-US" sz="2400" dirty="0" smtClean="0"/>
              <a:t>がでる．</a:t>
            </a:r>
            <a:endParaRPr kumimoji="1" lang="en-US" altLang="ja-JP" sz="2400" dirty="0" smtClean="0"/>
          </a:p>
          <a:p>
            <a:r>
              <a:rPr lang="ja-JP" altLang="en-US" sz="2400" dirty="0"/>
              <a:t>入院時の</a:t>
            </a:r>
            <a:r>
              <a:rPr lang="ja-JP" altLang="en-US" sz="2400" dirty="0" smtClean="0"/>
              <a:t>体重を記載</a:t>
            </a:r>
            <a:r>
              <a:rPr lang="ja-JP" altLang="en-US" sz="2400" dirty="0"/>
              <a:t>すること</a:t>
            </a:r>
            <a:r>
              <a:rPr lang="ja-JP" altLang="en-US" sz="2400" dirty="0" smtClean="0"/>
              <a:t>で，入院中</a:t>
            </a:r>
            <a:r>
              <a:rPr lang="ja-JP" altLang="en-US" sz="2400" dirty="0"/>
              <a:t>の体重の変化が</a:t>
            </a:r>
            <a:r>
              <a:rPr lang="ja-JP" altLang="en-US" sz="2400" dirty="0" smtClean="0"/>
              <a:t>分かる．</a:t>
            </a:r>
            <a:endParaRPr lang="en-US" altLang="ja-JP" sz="2400" dirty="0"/>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smtClean="0">
                <a:solidFill>
                  <a:schemeClr val="bg1"/>
                </a:solidFill>
              </a:rPr>
              <a:t>５　体格</a:t>
            </a:r>
            <a:endParaRPr kumimoji="1" lang="ja-JP" altLang="en-US" dirty="0">
              <a:solidFill>
                <a:schemeClr val="bg1"/>
              </a:solidFill>
            </a:endParaRPr>
          </a:p>
        </p:txBody>
      </p:sp>
      <p:graphicFrame>
        <p:nvGraphicFramePr>
          <p:cNvPr id="2" name="表 1"/>
          <p:cNvGraphicFramePr>
            <a:graphicFrameLocks noGrp="1"/>
          </p:cNvGraphicFramePr>
          <p:nvPr>
            <p:extLst>
              <p:ext uri="{D42A27DB-BD31-4B8C-83A1-F6EECF244321}">
                <p14:modId xmlns:p14="http://schemas.microsoft.com/office/powerpoint/2010/main" val="1362791517"/>
              </p:ext>
            </p:extLst>
          </p:nvPr>
        </p:nvGraphicFramePr>
        <p:xfrm>
          <a:off x="251520" y="1923678"/>
          <a:ext cx="8640960" cy="3151583"/>
        </p:xfrm>
        <a:graphic>
          <a:graphicData uri="http://schemas.openxmlformats.org/drawingml/2006/table">
            <a:tbl>
              <a:tblPr bandRow="1">
                <a:tableStyleId>{5C22544A-7EE6-4342-B048-85BDC9FD1C3A}</a:tableStyleId>
              </a:tblPr>
              <a:tblGrid>
                <a:gridCol w="1440160"/>
                <a:gridCol w="7200800"/>
              </a:tblGrid>
              <a:tr h="2012190">
                <a:tc>
                  <a:txBody>
                    <a:bodyPr/>
                    <a:lstStyle/>
                    <a:p>
                      <a:r>
                        <a:rPr kumimoji="1" lang="ja-JP" altLang="en-US" sz="3000" dirty="0" smtClean="0"/>
                        <a:t>□ やせ</a:t>
                      </a:r>
                      <a:endParaRPr kumimoji="1" lang="ja-JP" altLang="en-US" sz="3000" dirty="0"/>
                    </a:p>
                  </a:txBody>
                  <a:tcPr anchor="ctr"/>
                </a:tc>
                <a:tc>
                  <a:txBody>
                    <a:bodyPr/>
                    <a:lstStyle/>
                    <a:p>
                      <a:pPr marL="457200" indent="-457200">
                        <a:buFont typeface="Arial" panose="020B0604020202020204" pitchFamily="34" charset="0"/>
                        <a:buChar char="•"/>
                      </a:pPr>
                      <a:r>
                        <a:rPr kumimoji="1" lang="ja-JP" altLang="en-US" sz="2400" dirty="0" smtClean="0"/>
                        <a:t>低栄養状態が考えられ，栄養療法が必要．</a:t>
                      </a:r>
                      <a:endParaRPr kumimoji="1" lang="en-US" altLang="ja-JP" sz="2400" dirty="0" smtClean="0"/>
                    </a:p>
                    <a:p>
                      <a:pPr marL="457200" indent="-457200">
                        <a:buFont typeface="Arial" panose="020B0604020202020204" pitchFamily="34" charset="0"/>
                        <a:buChar char="•"/>
                      </a:pPr>
                      <a:r>
                        <a:rPr kumimoji="1" lang="ja-JP" altLang="en-US" sz="2400" dirty="0" smtClean="0"/>
                        <a:t>摂食嚥下障害や</a:t>
                      </a:r>
                      <a:r>
                        <a:rPr kumimoji="1" lang="en-US" altLang="ja-JP" sz="2400" dirty="0" smtClean="0"/>
                        <a:t>ADL</a:t>
                      </a:r>
                      <a:r>
                        <a:rPr kumimoji="1" lang="ja-JP" altLang="en-US" sz="2400" dirty="0" smtClean="0"/>
                        <a:t>の低下が考えられる．</a:t>
                      </a:r>
                      <a:endParaRPr kumimoji="1" lang="en-US" altLang="ja-JP" sz="2400" dirty="0" smtClean="0"/>
                    </a:p>
                    <a:p>
                      <a:pPr marL="457200" indent="-457200">
                        <a:buFont typeface="Arial" panose="020B0604020202020204" pitchFamily="34" charset="0"/>
                        <a:buChar char="•"/>
                      </a:pPr>
                      <a:r>
                        <a:rPr kumimoji="1" lang="en-US" altLang="ja-JP" sz="2400" dirty="0" smtClean="0"/>
                        <a:t>BMI18.5</a:t>
                      </a:r>
                      <a:r>
                        <a:rPr kumimoji="1" lang="ja-JP" altLang="en-US" sz="2400" dirty="0" smtClean="0"/>
                        <a:t>未満を「やせ」．</a:t>
                      </a:r>
                      <a:endParaRPr kumimoji="1" lang="en-US" altLang="ja-JP" sz="2400" dirty="0" smtClean="0"/>
                    </a:p>
                    <a:p>
                      <a:pPr marL="457200" indent="-457200">
                        <a:buFont typeface="Arial" panose="020B0604020202020204" pitchFamily="34" charset="0"/>
                        <a:buChar char="•"/>
                      </a:pPr>
                      <a:r>
                        <a:rPr kumimoji="1" lang="ja-JP" altLang="en-US" sz="2400" dirty="0" smtClean="0"/>
                        <a:t>体重測定出来なくても，見た目で明らかにやせている時は，「やせ」にチェックする．</a:t>
                      </a:r>
                    </a:p>
                  </a:txBody>
                  <a:tcPr anchor="ctr"/>
                </a:tc>
              </a:tr>
              <a:tr h="1139393">
                <a:tc>
                  <a:txBody>
                    <a:bodyPr/>
                    <a:lstStyle/>
                    <a:p>
                      <a:r>
                        <a:rPr kumimoji="1" lang="ja-JP" altLang="en-US" sz="3000" dirty="0" smtClean="0"/>
                        <a:t>□ 肥満</a:t>
                      </a:r>
                      <a:endParaRPr kumimoji="1" lang="ja-JP" altLang="en-US" sz="3000" dirty="0"/>
                    </a:p>
                  </a:txBody>
                  <a:tcPr anchor="ctr"/>
                </a:tc>
                <a:tc>
                  <a:txBody>
                    <a:bodyPr/>
                    <a:lstStyle/>
                    <a:p>
                      <a:pPr marL="457200" indent="-457200">
                        <a:buFont typeface="Arial" panose="020B0604020202020204" pitchFamily="34" charset="0"/>
                        <a:buChar char="•"/>
                      </a:pPr>
                      <a:r>
                        <a:rPr kumimoji="1" lang="ja-JP" altLang="en-US" sz="2400" dirty="0" smtClean="0"/>
                        <a:t>栄養制限が必要になるかもしれない．</a:t>
                      </a:r>
                      <a:endParaRPr kumimoji="1" lang="en-US" altLang="ja-JP" sz="2400" dirty="0" smtClean="0"/>
                    </a:p>
                    <a:p>
                      <a:pPr marL="457200" indent="-457200">
                        <a:buFont typeface="Arial" panose="020B0604020202020204" pitchFamily="34" charset="0"/>
                        <a:buChar char="•"/>
                      </a:pPr>
                      <a:r>
                        <a:rPr kumimoji="1" lang="en-US" altLang="ja-JP" sz="2400" dirty="0" smtClean="0"/>
                        <a:t>BMI25</a:t>
                      </a:r>
                      <a:r>
                        <a:rPr kumimoji="1" lang="ja-JP" altLang="en-US" sz="2400" dirty="0" smtClean="0"/>
                        <a:t>以上を「肥満」．</a:t>
                      </a:r>
                      <a:endParaRPr kumimoji="1" lang="ja-JP" altLang="en-US" sz="2400" dirty="0"/>
                    </a:p>
                  </a:txBody>
                  <a:tcPr anchor="ctr"/>
                </a:tc>
              </a:tr>
            </a:tbl>
          </a:graphicData>
        </a:graphic>
      </p:graphicFrame>
    </p:spTree>
    <p:extLst>
      <p:ext uri="{BB962C8B-B14F-4D97-AF65-F5344CB8AC3E}">
        <p14:creationId xmlns:p14="http://schemas.microsoft.com/office/powerpoint/2010/main" val="3696973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4227934"/>
            <a:ext cx="8712968" cy="809115"/>
          </a:xfrm>
        </p:spPr>
        <p:txBody>
          <a:bodyPr/>
          <a:lstStyle/>
          <a:p>
            <a:pPr marL="0" indent="0" algn="ctr">
              <a:buNone/>
            </a:pPr>
            <a:r>
              <a:rPr kumimoji="1" lang="ja-JP" altLang="en-US" dirty="0" smtClean="0">
                <a:solidFill>
                  <a:srgbClr val="FF0000"/>
                </a:solidFill>
              </a:rPr>
              <a:t>活動量を確認し，必要栄養量に考慮</a:t>
            </a:r>
            <a:r>
              <a:rPr lang="ja-JP" altLang="en-US" dirty="0" smtClean="0">
                <a:solidFill>
                  <a:srgbClr val="FF0000"/>
                </a:solidFill>
              </a:rPr>
              <a:t>する</a:t>
            </a:r>
            <a:r>
              <a:rPr lang="ja-JP" altLang="en-US" dirty="0">
                <a:solidFill>
                  <a:srgbClr val="FF0000"/>
                </a:solidFill>
              </a:rPr>
              <a:t>．</a:t>
            </a:r>
            <a:endParaRPr kumimoji="1" lang="ja-JP" altLang="en-US" dirty="0">
              <a:solidFill>
                <a:srgbClr val="FF0000"/>
              </a:solidFill>
            </a:endParaRPr>
          </a:p>
        </p:txBody>
      </p:sp>
      <p:sp>
        <p:nvSpPr>
          <p:cNvPr id="4" name="タイトル 1"/>
          <p:cNvSpPr>
            <a:spLocks noGrp="1"/>
          </p:cNvSpPr>
          <p:nvPr>
            <p:ph type="title"/>
          </p:nvPr>
        </p:nvSpPr>
        <p:spPr>
          <a:xfrm>
            <a:off x="0" y="0"/>
            <a:ext cx="9144000" cy="771550"/>
          </a:xfrm>
          <a:solidFill>
            <a:schemeClr val="tx2"/>
          </a:solidFill>
        </p:spPr>
        <p:txBody>
          <a:bodyPr>
            <a:normAutofit/>
          </a:bodyPr>
          <a:lstStyle/>
          <a:p>
            <a:r>
              <a:rPr lang="ja-JP" altLang="en-US" dirty="0">
                <a:solidFill>
                  <a:schemeClr val="bg1"/>
                </a:solidFill>
              </a:rPr>
              <a:t>６</a:t>
            </a:r>
            <a:r>
              <a:rPr lang="ja-JP" altLang="en-US" dirty="0" smtClean="0">
                <a:solidFill>
                  <a:schemeClr val="bg1"/>
                </a:solidFill>
              </a:rPr>
              <a:t>　生活範囲</a:t>
            </a:r>
            <a:endParaRPr kumimoji="1" lang="ja-JP" altLang="en-US" dirty="0">
              <a:solidFill>
                <a:schemeClr val="bg1"/>
              </a:solidFill>
            </a:endParaRPr>
          </a:p>
        </p:txBody>
      </p:sp>
      <p:graphicFrame>
        <p:nvGraphicFramePr>
          <p:cNvPr id="2" name="表 1"/>
          <p:cNvGraphicFramePr>
            <a:graphicFrameLocks noGrp="1"/>
          </p:cNvGraphicFramePr>
          <p:nvPr>
            <p:extLst>
              <p:ext uri="{D42A27DB-BD31-4B8C-83A1-F6EECF244321}">
                <p14:modId xmlns:p14="http://schemas.microsoft.com/office/powerpoint/2010/main" val="1259719904"/>
              </p:ext>
            </p:extLst>
          </p:nvPr>
        </p:nvGraphicFramePr>
        <p:xfrm>
          <a:off x="251520" y="1131590"/>
          <a:ext cx="8640960" cy="2560320"/>
        </p:xfrm>
        <a:graphic>
          <a:graphicData uri="http://schemas.openxmlformats.org/drawingml/2006/table">
            <a:tbl>
              <a:tblPr bandRow="1">
                <a:tableStyleId>{5C22544A-7EE6-4342-B048-85BDC9FD1C3A}</a:tableStyleId>
              </a:tblPr>
              <a:tblGrid>
                <a:gridCol w="2232248"/>
                <a:gridCol w="6408712"/>
              </a:tblGrid>
              <a:tr h="370840">
                <a:tc>
                  <a:txBody>
                    <a:bodyPr/>
                    <a:lstStyle/>
                    <a:p>
                      <a:r>
                        <a:rPr kumimoji="1" lang="ja-JP" altLang="en-US" sz="3000" dirty="0" smtClean="0"/>
                        <a:t>□ 歩行移動</a:t>
                      </a:r>
                      <a:endParaRPr kumimoji="1" lang="ja-JP" altLang="en-US" sz="3000" dirty="0"/>
                    </a:p>
                  </a:txBody>
                  <a:tcPr anchor="ctr"/>
                </a:tc>
                <a:tc>
                  <a:txBody>
                    <a:bodyPr/>
                    <a:lstStyle/>
                    <a:p>
                      <a:pPr marL="457200" indent="-457200">
                        <a:buFont typeface="Arial" panose="020B0604020202020204" pitchFamily="34" charset="0"/>
                        <a:buChar char="•"/>
                      </a:pPr>
                      <a:r>
                        <a:rPr kumimoji="1" lang="ja-JP" altLang="en-US" sz="3000" dirty="0" smtClean="0"/>
                        <a:t>実用的な歩行でなくても，歩行をする機会がある．</a:t>
                      </a:r>
                      <a:endParaRPr kumimoji="1" lang="ja-JP" altLang="en-US" sz="3000" dirty="0"/>
                    </a:p>
                  </a:txBody>
                  <a:tcPr/>
                </a:tc>
              </a:tr>
              <a:tr h="370840">
                <a:tc>
                  <a:txBody>
                    <a:bodyPr/>
                    <a:lstStyle/>
                    <a:p>
                      <a:r>
                        <a:rPr kumimoji="1" lang="ja-JP" altLang="en-US" sz="3000" dirty="0" smtClean="0"/>
                        <a:t>□ 車椅子上</a:t>
                      </a:r>
                      <a:endParaRPr kumimoji="1" lang="ja-JP" altLang="en-US" sz="3000" dirty="0"/>
                    </a:p>
                  </a:txBody>
                  <a:tcPr anchor="ctr"/>
                </a:tc>
                <a:tc>
                  <a:txBody>
                    <a:bodyPr/>
                    <a:lstStyle/>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000" dirty="0" smtClean="0"/>
                        <a:t>自分で移乗できなくても，車椅子に乗る機会がある．</a:t>
                      </a:r>
                      <a:endParaRPr kumimoji="1" lang="en-US" altLang="ja-JP" sz="3000" dirty="0" smtClean="0"/>
                    </a:p>
                  </a:txBody>
                  <a:tcPr/>
                </a:tc>
              </a:tr>
              <a:tr h="370840">
                <a:tc>
                  <a:txBody>
                    <a:bodyPr/>
                    <a:lstStyle/>
                    <a:p>
                      <a:r>
                        <a:rPr lang="ja-JP" altLang="en-US" sz="3000" dirty="0" smtClean="0"/>
                        <a:t>□ ベッド上</a:t>
                      </a:r>
                      <a:endParaRPr kumimoji="1" lang="ja-JP" altLang="en-US" sz="3000" dirty="0"/>
                    </a:p>
                  </a:txBody>
                  <a:tcPr anchor="ctr"/>
                </a:tc>
                <a:tc>
                  <a:txBody>
                    <a:bodyPr/>
                    <a:lstStyle/>
                    <a:p>
                      <a:pPr marL="457200" indent="-457200">
                        <a:buFont typeface="Arial" panose="020B0604020202020204" pitchFamily="34" charset="0"/>
                        <a:buChar char="•"/>
                      </a:pPr>
                      <a:r>
                        <a:rPr lang="ja-JP" altLang="en-US" sz="3000" dirty="0" smtClean="0"/>
                        <a:t>ほとんどの生活はベッド上で過ごす．</a:t>
                      </a:r>
                      <a:endParaRPr kumimoji="1" lang="ja-JP" altLang="en-US" sz="3000" dirty="0"/>
                    </a:p>
                  </a:txBody>
                  <a:tcPr/>
                </a:tc>
              </a:tr>
            </a:tbl>
          </a:graphicData>
        </a:graphic>
      </p:graphicFrame>
    </p:spTree>
    <p:extLst>
      <p:ext uri="{BB962C8B-B14F-4D97-AF65-F5344CB8AC3E}">
        <p14:creationId xmlns:p14="http://schemas.microsoft.com/office/powerpoint/2010/main" val="1422321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TotalTime>
  <Words>3346</Words>
  <Application>Microsoft Office PowerPoint</Application>
  <PresentationFormat>画面に合わせる (16:9)</PresentationFormat>
  <Paragraphs>531</Paragraphs>
  <Slides>73</Slides>
  <Notes>5</Notes>
  <HiddenSlides>0</HiddenSlides>
  <MMClips>0</MMClips>
  <ScaleCrop>false</ScaleCrop>
  <HeadingPairs>
    <vt:vector size="4" baseType="variant">
      <vt:variant>
        <vt:lpstr>テーマ</vt:lpstr>
      </vt:variant>
      <vt:variant>
        <vt:i4>1</vt:i4>
      </vt:variant>
      <vt:variant>
        <vt:lpstr>スライド タイトル</vt:lpstr>
      </vt:variant>
      <vt:variant>
        <vt:i4>73</vt:i4>
      </vt:variant>
    </vt:vector>
  </HeadingPairs>
  <TitlesOfParts>
    <vt:vector size="74" baseType="lpstr">
      <vt:lpstr>Office テーマ</vt:lpstr>
      <vt:lpstr>中越NSTサマリーマニュアル</vt:lpstr>
      <vt:lpstr>基本情報</vt:lpstr>
      <vt:lpstr>【基本情報】</vt:lpstr>
      <vt:lpstr>１　患者情報</vt:lpstr>
      <vt:lpstr>２　診断名</vt:lpstr>
      <vt:lpstr>３　既往歴</vt:lpstr>
      <vt:lpstr>４　合併症</vt:lpstr>
      <vt:lpstr>５　体格</vt:lpstr>
      <vt:lpstr>６　生活範囲</vt:lpstr>
      <vt:lpstr>７　希望</vt:lpstr>
      <vt:lpstr>８　その他</vt:lpstr>
      <vt:lpstr>栄養</vt:lpstr>
      <vt:lpstr>【栄養】</vt:lpstr>
      <vt:lpstr>９　栄養管理方法</vt:lpstr>
      <vt:lpstr>９　栄養管理方法　（□ 経腸栄養）</vt:lpstr>
      <vt:lpstr>９　栄養管理方法　（□ 経静脈）</vt:lpstr>
      <vt:lpstr>１０　栄養量　（制限指示）</vt:lpstr>
      <vt:lpstr>１０　栄養量　（栄養補給量・必要栄養量）</vt:lpstr>
      <vt:lpstr>１０　栄養量　（必要栄養量の算出方法）</vt:lpstr>
      <vt:lpstr>１１　禁止食品</vt:lpstr>
      <vt:lpstr>摂食嚥下</vt:lpstr>
      <vt:lpstr>【摂食嚥下（食形態）】</vt:lpstr>
      <vt:lpstr>１２　学会分類２０１３</vt:lpstr>
      <vt:lpstr>１３　食事内容</vt:lpstr>
      <vt:lpstr>【記載例】</vt:lpstr>
      <vt:lpstr>摂食嚥下（環境・状況・水分・服薬）</vt:lpstr>
      <vt:lpstr>１４　食事環境</vt:lpstr>
      <vt:lpstr>１５　食事状況</vt:lpstr>
      <vt:lpstr>１５　食事状況（摂取方法・代償方法）</vt:lpstr>
      <vt:lpstr>PowerPoint プレゼンテーション</vt:lpstr>
      <vt:lpstr>１５　食事状況（摂取方法・代償方法）</vt:lpstr>
      <vt:lpstr>PowerPoint プレゼンテーション</vt:lpstr>
      <vt:lpstr>１６　水の飲み方</vt:lpstr>
      <vt:lpstr>１７　服薬管理（経路）</vt:lpstr>
      <vt:lpstr>１７　服薬管理（方法）</vt:lpstr>
      <vt:lpstr>口腔状況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補足連絡票・コメント</vt:lpstr>
      <vt:lpstr>PowerPoint プレゼンテーション</vt:lpstr>
      <vt:lpstr>記入例</vt:lpstr>
      <vt:lpstr>基本情報</vt:lpstr>
      <vt:lpstr>７０歳（1948年1月1日生）・男性（要介護３） 誤嚥性肺炎で入院 脳出血の既往あり アルツハイマー型認知症あり</vt:lpstr>
      <vt:lpstr>PowerPoint プレゼンテーション</vt:lpstr>
      <vt:lpstr>PowerPoint プレゼンテーション</vt:lpstr>
      <vt:lpstr>PowerPoint プレゼンテーション</vt:lpstr>
      <vt:lpstr>栄養状態</vt:lpstr>
      <vt:lpstr>PowerPoint プレゼンテーション</vt:lpstr>
      <vt:lpstr>PowerPoint プレゼンテーション</vt:lpstr>
      <vt:lpstr>PowerPoint プレゼンテーション</vt:lpstr>
      <vt:lpstr>摂食嚥下障害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口腔状態</vt:lpstr>
      <vt:lpstr>PowerPoint プレゼンテーション</vt:lpstr>
      <vt:lpstr>PowerPoint プレゼンテーション</vt:lpstr>
      <vt:lpstr>PowerPoint プレゼンテーション</vt:lpstr>
      <vt:lpstr>補足連絡票・コメント</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akiko</dc:creator>
  <cp:lastModifiedBy>JM010081</cp:lastModifiedBy>
  <cp:revision>99</cp:revision>
  <dcterms:created xsi:type="dcterms:W3CDTF">2017-06-29T13:38:47Z</dcterms:created>
  <dcterms:modified xsi:type="dcterms:W3CDTF">2018-09-04T01:11:46Z</dcterms:modified>
</cp:coreProperties>
</file>